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逐项复刻自最终 imagegen 第1页。</a:t>
            </a:r>
          </a:p>
          <a:p>
            <a:r>
              <a:t>NIH / NIDCD R01 公开申请书案例</a:t>
            </a:r>
          </a:p>
          <a:p>
            <a:r>
              <a:t>社会经验如何加速听觉学习</a:t>
            </a:r>
          </a:p>
          <a:p>
            <a:r>
              <a:t>听觉皮层可塑性与多巴胺机制</a:t>
            </a:r>
          </a:p>
          <a:p>
            <a:r>
              <a:t>Auditory Cortex</a:t>
            </a:r>
          </a:p>
          <a:p>
            <a:r>
              <a:t>Dan H. Sanes</a:t>
            </a:r>
          </a:p>
          <a:p>
            <a:r>
              <a:t>New York University</a:t>
            </a:r>
          </a:p>
          <a:p>
            <a:r>
              <a:t>VTA</a:t>
            </a:r>
          </a:p>
          <a:p>
            <a:r>
              <a:t>立项依据</a:t>
            </a:r>
          </a:p>
          <a:p>
            <a:r>
              <a:t>研究内容</a:t>
            </a:r>
          </a:p>
          <a:p>
            <a:r>
              <a:t>技术路线</a:t>
            </a:r>
          </a:p>
          <a:p>
            <a:r>
              <a:t>评审反馈</a:t>
            </a:r>
          </a:p>
          <a:p>
            <a:r>
              <a:t>基于公开申请书与评审材料整理</a:t>
            </a:r>
          </a:p>
          <a:p>
            <a:r>
              <a:t>原图插画以独立图片对象保留；文字使用原生文本；表格/分区/箭头为原生对象。图像标签由 PowerPoint 几何裁剪留空后重建。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逐项复刻自最终 imagegen 第2页。</a:t>
            </a:r>
          </a:p>
          <a:p>
            <a:r>
              <a:t>汇</a:t>
            </a:r>
          </a:p>
          <a:p>
            <a:r>
              <a:t>01</a:t>
            </a:r>
          </a:p>
          <a:p>
            <a:r>
              <a:t>立项依据与科学问题</a:t>
            </a:r>
          </a:p>
          <a:p>
            <a:r>
              <a:t>报</a:t>
            </a:r>
          </a:p>
          <a:p>
            <a:r>
              <a:t>02</a:t>
            </a:r>
          </a:p>
          <a:p>
            <a:r>
              <a:t>研究内容与技术路线</a:t>
            </a:r>
          </a:p>
          <a:p>
            <a:r>
              <a:t>03</a:t>
            </a:r>
          </a:p>
          <a:p>
            <a:r>
              <a:t>关键对照与创新设计</a:t>
            </a:r>
          </a:p>
          <a:p>
            <a:r>
              <a:t>04</a:t>
            </a:r>
          </a:p>
          <a:p>
            <a:r>
              <a:t>评审反馈与可迁移经验</a:t>
            </a:r>
          </a:p>
          <a:p>
            <a:r>
              <a:t>根据原始材料组织</a:t>
            </a:r>
          </a:p>
          <a:p>
            <a:r>
              <a:t>2/12</a:t>
            </a:r>
          </a:p>
          <a:p>
            <a:r>
              <a:t>提</a:t>
            </a:r>
          </a:p>
          <a:p>
            <a:r>
              <a:t>纲</a:t>
            </a:r>
          </a:p>
          <a:p>
            <a:r>
              <a:t>原图插画以独立图片对象保留；文字使用原生文本；表格/分区/箭头为原生对象。图像标签由 PowerPoint 几何裁剪留空后重建。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逐项复刻自最终 imagegen 第3页。</a:t>
            </a:r>
          </a:p>
          <a:p>
            <a:r>
              <a:t>1.1 立项依据与科学问题</a:t>
            </a:r>
          </a:p>
          <a:p>
            <a:r>
              <a:t>社会互动能够促进听觉技能习得，其神经机制仍待阐明</a:t>
            </a:r>
          </a:p>
          <a:p>
            <a:r>
              <a:t>现实需求：理解听觉与沟通技能的获得</a:t>
            </a:r>
          </a:p>
          <a:p>
            <a:r>
              <a:t>现有基础：社会暴露可加速沙鼠听觉任务学习</a:t>
            </a:r>
          </a:p>
          <a:p>
            <a:r>
              <a:t>科学缺口：社会线索如何改变听觉皮层编码？</a:t>
            </a:r>
          </a:p>
          <a:p>
            <a:r>
              <a:t>听觉是社交沟通的基础，</a:t>
            </a:r>
          </a:p>
          <a:p>
            <a:r>
              <a:t>在发育期，社会暴露可加速</a:t>
            </a:r>
          </a:p>
          <a:p>
            <a:r>
              <a:t>社会线索如何改变听觉皮层编码，</a:t>
            </a:r>
          </a:p>
          <a:p>
            <a:r>
              <a:t>理解听觉与沟通技能的获得</a:t>
            </a:r>
          </a:p>
          <a:p>
            <a:r>
              <a:t>沙鼠的听觉任务学习，提示</a:t>
            </a:r>
          </a:p>
          <a:p>
            <a:r>
              <a:t>从而促进后续的听觉任务学习，</a:t>
            </a:r>
          </a:p>
          <a:p>
            <a:r>
              <a:t>对个体的社会适应至关重要。</a:t>
            </a:r>
          </a:p>
          <a:p>
            <a:r>
              <a:t>社会经验能够促进听觉技能习得。</a:t>
            </a:r>
          </a:p>
          <a:p>
            <a:r>
              <a:t>其神经机制仍待阐明。</a:t>
            </a:r>
          </a:p>
          <a:p>
            <a:r>
              <a:t>听觉皮层</a:t>
            </a:r>
          </a:p>
          <a:p>
            <a:r>
              <a:t>关键问题：这种改变是否参与后续学习加速？</a:t>
            </a:r>
          </a:p>
          <a:p>
            <a:r>
              <a:t>应用方向：探索发育性听力损失的补偿可能</a:t>
            </a:r>
          </a:p>
          <a:p>
            <a:r>
              <a:t>基于NIH/NIDCD公开材料整理</a:t>
            </a:r>
          </a:p>
          <a:p>
            <a:r>
              <a:t>申请书PDF第39-40页</a:t>
            </a:r>
          </a:p>
          <a:p>
            <a:r>
              <a:t>3/12</a:t>
            </a:r>
          </a:p>
          <a:p>
            <a:r>
              <a:t>原图插画以独立图片对象保留；文字使用原生文本；表格/分区/箭头为原生对象。图像标签由 PowerPoint 几何裁剪留空后重建。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逐项复刻自最终 imagegen 第4页。</a:t>
            </a:r>
          </a:p>
          <a:p>
            <a:r>
              <a:t>1.2 核心假说与研究目标</a:t>
            </a:r>
          </a:p>
          <a:p>
            <a:r>
              <a:t>核心假说：社会经验诱导听觉皮层可塑性，促进后续任务习得</a:t>
            </a:r>
          </a:p>
          <a:p>
            <a:r>
              <a:t>多巴胺调制</a:t>
            </a:r>
          </a:p>
          <a:p>
            <a:r>
              <a:t>VTA</a:t>
            </a:r>
          </a:p>
          <a:p>
            <a:r>
              <a:t>社会暴露</a:t>
            </a:r>
          </a:p>
          <a:p>
            <a:r>
              <a:t>听觉皮层可塑性</a:t>
            </a:r>
          </a:p>
          <a:p>
            <a:r>
              <a:t>听觉任务习得</a:t>
            </a:r>
          </a:p>
          <a:p>
            <a:r>
              <a:t>待检验</a:t>
            </a:r>
          </a:p>
          <a:p>
            <a:r>
              <a:t>听觉皮层</a:t>
            </a:r>
          </a:p>
          <a:p>
            <a:r>
              <a:t>待检验</a:t>
            </a:r>
          </a:p>
          <a:p>
            <a:r>
              <a:t>Aim 1：检验必要性</a:t>
            </a:r>
          </a:p>
          <a:p>
            <a:r>
              <a:t>Aim 2：解释神经表征变化</a:t>
            </a:r>
          </a:p>
          <a:p>
            <a:r>
              <a:t>Aim 3：探索听损补偿边界</a:t>
            </a:r>
          </a:p>
          <a:p>
            <a:r>
              <a:t>检验社会暴露期听觉皮层活动及</a:t>
            </a:r>
          </a:p>
          <a:p>
            <a:r>
              <a:t>揭示社会经验诱导的听觉皮层</a:t>
            </a:r>
          </a:p>
          <a:p>
            <a:r>
              <a:t>探索社会经验在听力损失条件下</a:t>
            </a:r>
          </a:p>
          <a:p>
            <a:r>
              <a:t>多巴胺信号对后续任务习得的</a:t>
            </a:r>
          </a:p>
          <a:p>
            <a:r>
              <a:t>神经表征变化，阐明其与后续</a:t>
            </a:r>
          </a:p>
          <a:p>
            <a:r>
              <a:t>促进任务习得的潜力与边界。</a:t>
            </a:r>
          </a:p>
          <a:p>
            <a:r>
              <a:t>必要性。</a:t>
            </a:r>
          </a:p>
          <a:p>
            <a:r>
              <a:t>任务习得的关系。</a:t>
            </a:r>
          </a:p>
          <a:p>
            <a:r>
              <a:t>基于NIH/NIDCD公开材料整理</a:t>
            </a:r>
          </a:p>
          <a:p>
            <a:r>
              <a:t>申请书PDF第39页</a:t>
            </a:r>
          </a:p>
          <a:p>
            <a:r>
              <a:t>4 / 12</a:t>
            </a:r>
          </a:p>
          <a:p>
            <a:r>
              <a:t>原图插画以独立图片对象保留；文字使用原生文本；表格/分区/箭头为原生对象。图像标签由 PowerPoint 几何裁剪留空后重建。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逐项复刻自最终 imagegen 第5页。</a:t>
            </a:r>
          </a:p>
          <a:p>
            <a:r>
              <a:t>2.1 实验范式与技术路线</a:t>
            </a:r>
          </a:p>
          <a:p>
            <a:r>
              <a:t>社会经验如何加速听觉学习</a:t>
            </a:r>
          </a:p>
          <a:p>
            <a:r>
              <a:t>听觉皮层可塑性与多巴胺机制</a:t>
            </a:r>
          </a:p>
          <a:p>
            <a:r>
              <a:t>社会暴露 5 天 → 独立练习</a:t>
            </a:r>
          </a:p>
          <a:p>
            <a:r>
              <a:t>行为与神经读出</a:t>
            </a:r>
          </a:p>
          <a:p>
            <a:r>
              <a:t>实验设计示意</a:t>
            </a:r>
          </a:p>
          <a:p>
            <a:r>
              <a:t>行为读出：</a:t>
            </a:r>
          </a:p>
          <a:p>
            <a:r>
              <a:t>示范者：</a:t>
            </a:r>
          </a:p>
          <a:p>
            <a:r>
              <a:t>观察者：</a:t>
            </a:r>
          </a:p>
          <a:p>
            <a:r>
              <a:t>独立练习：</a:t>
            </a:r>
          </a:p>
          <a:p>
            <a:r>
              <a:t>辨别敏感性d'、</a:t>
            </a:r>
          </a:p>
          <a:p>
            <a:r>
              <a:t>已掌握听觉 Go/Nogo 任务</a:t>
            </a:r>
          </a:p>
          <a:p>
            <a:r>
              <a:t>隔不透明隔板接收声音线索</a:t>
            </a:r>
          </a:p>
          <a:p>
            <a:r>
              <a:t>评估观察者后续学习速度</a:t>
            </a:r>
          </a:p>
          <a:p>
            <a:r>
              <a:t>达到标准所需天数</a:t>
            </a:r>
          </a:p>
          <a:p>
            <a:r>
              <a:t>神经读出：</a:t>
            </a:r>
          </a:p>
          <a:p>
            <a:r>
              <a:t>听觉皮层编码、</a:t>
            </a:r>
          </a:p>
          <a:p>
            <a:r>
              <a:t>听觉皮层</a:t>
            </a:r>
          </a:p>
          <a:p>
            <a:r>
              <a:t>多巴胺信号</a:t>
            </a:r>
          </a:p>
          <a:p>
            <a:r>
              <a:t>隔板排除视觉线索</a:t>
            </a:r>
          </a:p>
          <a:p>
            <a:r>
              <a:t>多巴胺信号</a:t>
            </a:r>
          </a:p>
          <a:p>
            <a:r>
              <a:t>行为层面</a:t>
            </a:r>
          </a:p>
          <a:p>
            <a:r>
              <a:t>神经层面</a:t>
            </a:r>
          </a:p>
          <a:p>
            <a:r>
              <a:t>评估观察者在独立练习阶段的学习速度。</a:t>
            </a:r>
          </a:p>
          <a:p>
            <a:r>
              <a:t>检测听觉皮层的声音编码。</a:t>
            </a:r>
          </a:p>
          <a:p>
            <a:r>
              <a:t>读出指标：辨别敏感性d'、达到标准所需天数。</a:t>
            </a:r>
          </a:p>
          <a:p>
            <a:r>
              <a:t>记录多巴胺信号。</a:t>
            </a:r>
          </a:p>
          <a:p>
            <a:r>
              <a:t>申请书PDF第39页，Figure1.</a:t>
            </a:r>
          </a:p>
          <a:p>
            <a:r>
              <a:t>5/12</a:t>
            </a:r>
          </a:p>
          <a:p>
            <a:r>
              <a:t>原图插画以独立图片对象保留；文字使用原生文本；表格/分区/箭头为原生对象。图像标签由 PowerPoint 几何裁剪留空后重建。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逐项复刻自最终 imagegen 第6页。</a:t>
            </a:r>
          </a:p>
          <a:p>
            <a:r>
              <a:t>2.2 Aim 1：</a:t>
            </a:r>
          </a:p>
          <a:p>
            <a:r>
              <a:t>听觉皮层是否必需</a:t>
            </a:r>
          </a:p>
          <a:p>
            <a:r>
              <a:t>研究目标：</a:t>
            </a:r>
          </a:p>
          <a:p>
            <a:r>
              <a:t>检验社会暴露期听觉皮层活动及多巴胺信号的必要性</a:t>
            </a:r>
          </a:p>
          <a:p>
            <a:r>
              <a:t>研究设计示意，结果待检验</a:t>
            </a:r>
          </a:p>
          <a:p>
            <a:r>
              <a:t>活动干预</a:t>
            </a:r>
          </a:p>
          <a:p>
            <a:r>
              <a:t>社会暴露期间局部注射 muscimol</a:t>
            </a:r>
          </a:p>
          <a:p>
            <a:r>
              <a:t>局部注射</a:t>
            </a:r>
          </a:p>
          <a:p>
            <a:r>
              <a:t>光纤光度法</a:t>
            </a:r>
          </a:p>
          <a:p>
            <a:r>
              <a:t>muscimol</a:t>
            </a:r>
          </a:p>
          <a:p>
            <a:r>
              <a:t>记录 DA 信号</a:t>
            </a:r>
          </a:p>
          <a:p>
            <a:r>
              <a:t>对照条件</a:t>
            </a:r>
          </a:p>
          <a:p>
            <a:r>
              <a:t>生理盐水；仅任务线索</a:t>
            </a:r>
          </a:p>
          <a:p>
            <a:r>
              <a:t>AC</a:t>
            </a:r>
          </a:p>
          <a:p>
            <a:r>
              <a:t>DA</a:t>
            </a:r>
          </a:p>
          <a:p>
            <a:r>
              <a:t>信号记录</a:t>
            </a:r>
          </a:p>
          <a:p>
            <a:r>
              <a:t>GRABDA 传感器与光纤光度法</a:t>
            </a:r>
          </a:p>
          <a:p>
            <a:r>
              <a:t>双向操纵</a:t>
            </a:r>
          </a:p>
          <a:p>
            <a:r>
              <a:t>局部多巴胺受体激活或阻断</a:t>
            </a:r>
          </a:p>
          <a:p>
            <a:r>
              <a:t>行为检验</a:t>
            </a:r>
          </a:p>
          <a:p>
            <a:r>
              <a:t>后续独立练习的任务习得速度</a:t>
            </a:r>
          </a:p>
          <a:p>
            <a:r>
              <a:t>解释要点</a:t>
            </a:r>
          </a:p>
          <a:p>
            <a:r>
              <a:t>结合干预有效性与运动混淆检查</a:t>
            </a:r>
          </a:p>
          <a:p>
            <a:r>
              <a:t>基于NIH/NIDCD公开材料整理</a:t>
            </a:r>
          </a:p>
          <a:p>
            <a:r>
              <a:t>6/12</a:t>
            </a:r>
          </a:p>
          <a:p>
            <a:r>
              <a:t>原图插画以独立图片对象保留；文字使用原生文本；表格/分区/箭头为原生对象。图像标签由 PowerPoint 几何裁剪留空后重建。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逐项复刻自最终 imagegen 第7页。</a:t>
            </a:r>
          </a:p>
          <a:p>
            <a:r>
              <a:t>2.3 Aim 2：神经编码如何改变</a:t>
            </a:r>
          </a:p>
          <a:p>
            <a:r>
              <a:t>研究目标：</a:t>
            </a:r>
          </a:p>
          <a:p>
            <a:r>
              <a:t>检验社会暴露期间编码变化与后续学习速度的联系</a:t>
            </a:r>
          </a:p>
          <a:p>
            <a:r>
              <a:t>连续记录：</a:t>
            </a:r>
          </a:p>
          <a:p>
            <a:r>
              <a:t>独立练习</a:t>
            </a:r>
          </a:p>
          <a:p>
            <a:r>
              <a:t>神经与行为对照</a:t>
            </a:r>
          </a:p>
          <a:p>
            <a:r>
              <a:t>5 天社会暴露及后续练习</a:t>
            </a:r>
          </a:p>
          <a:p>
            <a:r>
              <a:t>条件一：真实示范者</a:t>
            </a:r>
          </a:p>
          <a:p>
            <a:r>
              <a:t>条件二：仅任务声音</a:t>
            </a:r>
          </a:p>
          <a:p>
            <a:r>
              <a:t>条件三：任务声音+示范者叫声回放</a:t>
            </a:r>
          </a:p>
          <a:p>
            <a:r>
              <a:t>示范者</a:t>
            </a:r>
          </a:p>
          <a:p>
            <a:r>
              <a:t>实验动物</a:t>
            </a:r>
          </a:p>
          <a:p>
            <a:r>
              <a:t>实验动物</a:t>
            </a:r>
          </a:p>
          <a:p>
            <a:r>
              <a:t>实验动物</a:t>
            </a:r>
          </a:p>
          <a:p>
            <a:r>
              <a:t>真实示范者执行听觉任务</a:t>
            </a:r>
          </a:p>
          <a:p>
            <a:r>
              <a:t>仅播放任务相关的非社会声音</a:t>
            </a:r>
          </a:p>
          <a:p>
            <a:r>
              <a:t>任务相关的非社会声音+示范者叫声回放</a:t>
            </a:r>
          </a:p>
          <a:p>
            <a:r>
              <a:t>观察者隔不透明隔板接收声音线索</a:t>
            </a:r>
          </a:p>
          <a:p>
            <a:r>
              <a:t>（无示范者在场）</a:t>
            </a:r>
          </a:p>
          <a:p>
            <a:r>
              <a:t>（无示范者在场）</a:t>
            </a:r>
          </a:p>
          <a:p>
            <a:r>
              <a:t>单神经元：</a:t>
            </a:r>
          </a:p>
          <a:p>
            <a:r>
              <a:t>Go/Nogo 刺激敏感性</a:t>
            </a:r>
          </a:p>
          <a:p>
            <a:r>
              <a:t>群体水平：</a:t>
            </a:r>
          </a:p>
          <a:p>
            <a:r>
              <a:t>神经群体编码与解码</a:t>
            </a:r>
          </a:p>
          <a:p>
            <a:r>
              <a:t>在社会暴露及后续练习期间</a:t>
            </a:r>
          </a:p>
          <a:p>
            <a:r>
              <a:t>分析神经群体如何表征任务相关信息</a:t>
            </a:r>
          </a:p>
          <a:p>
            <a:r>
              <a:t>连续记录单神经元活动</a:t>
            </a:r>
          </a:p>
          <a:p>
            <a:r>
              <a:t>评估群体活动的解码能力</a:t>
            </a:r>
          </a:p>
          <a:p>
            <a:r>
              <a:t>分析其对Go/Nogo刺激的敏感性</a:t>
            </a:r>
          </a:p>
          <a:p>
            <a:r>
              <a:t>及其随社会暴露和练习的变化</a:t>
            </a:r>
          </a:p>
          <a:p>
            <a:r>
              <a:t>比较与解释：</a:t>
            </a:r>
          </a:p>
          <a:p>
            <a:r>
              <a:t>比较神经表征变化与行为任务习得速度</a:t>
            </a:r>
          </a:p>
          <a:p>
            <a:r>
              <a:t>相关记录用于机制解释；结合 Aim 1 干预证据理解因果</a:t>
            </a:r>
          </a:p>
          <a:p>
            <a:r>
              <a:t>基于NIH/NIDCD公开材料整理</a:t>
            </a:r>
          </a:p>
          <a:p>
            <a:r>
              <a:t>7 /12</a:t>
            </a:r>
          </a:p>
          <a:p>
            <a:r>
              <a:t>原图插画以独立图片对象保留；文字使用原生文本；表格/分区/箭头为原生对象。图像标签由 PowerPoint 几何裁剪留空后重建。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逐项复刻自最终 imagegen 第8页。</a:t>
            </a:r>
          </a:p>
          <a:p>
            <a:r>
              <a:t>2.4 Aim 3：听损补偿的边界</a:t>
            </a:r>
          </a:p>
          <a:p>
            <a:r>
              <a:t>研究目标</a:t>
            </a:r>
          </a:p>
          <a:p>
            <a:r>
              <a:t>社会经验能否改善发育性听力损失后的学习？</a:t>
            </a:r>
          </a:p>
          <a:p>
            <a:r>
              <a:t>暴露条件</a:t>
            </a:r>
          </a:p>
          <a:p>
            <a:r>
              <a:t>听力状态</a:t>
            </a:r>
          </a:p>
          <a:p>
            <a:r>
              <a:t>社会暴露</a:t>
            </a:r>
          </a:p>
          <a:p>
            <a:r>
              <a:t>仅任务线索</a:t>
            </a:r>
          </a:p>
          <a:p>
            <a:r>
              <a:t>任务线索+叫声回放</a:t>
            </a:r>
          </a:p>
          <a:p>
            <a:r>
              <a:t>假手术对照</a:t>
            </a:r>
          </a:p>
          <a:p>
            <a:r>
              <a:t>可逆听损</a:t>
            </a:r>
          </a:p>
          <a:p>
            <a:r>
              <a:t>永久性传导性听损</a:t>
            </a:r>
          </a:p>
          <a:p>
            <a:r>
              <a:t>行为终点</a:t>
            </a:r>
          </a:p>
          <a:p>
            <a:r>
              <a:t>程序性学习与听觉辨别</a:t>
            </a:r>
          </a:p>
          <a:p>
            <a:r>
              <a:t>神经终点</a:t>
            </a:r>
          </a:p>
          <a:p>
            <a:r>
              <a:t>听觉皮层刺激编码</a:t>
            </a:r>
          </a:p>
          <a:p>
            <a:r>
              <a:t>重点解释</a:t>
            </a:r>
          </a:p>
          <a:p>
            <a:r>
              <a:t>残余听力、损伤程度与任务可完成性</a:t>
            </a:r>
          </a:p>
          <a:p>
            <a:r>
              <a:t>潜在转化</a:t>
            </a:r>
          </a:p>
          <a:p>
            <a:r>
              <a:t>为听损干预提供机制线索</a:t>
            </a:r>
          </a:p>
          <a:p>
            <a:r>
              <a:t>本页为拟研究问题，尚无临床疗效结论</a:t>
            </a:r>
          </a:p>
          <a:p>
            <a:r>
              <a:t>基于NIH/NIDCD公开材料整理</a:t>
            </a:r>
          </a:p>
          <a:p>
            <a:r>
              <a:t>申请书PDF第39页；评审PDF第8页。</a:t>
            </a:r>
          </a:p>
          <a:p>
            <a:r>
              <a:t>8/12</a:t>
            </a:r>
          </a:p>
          <a:p>
            <a:r>
              <a:t>原图插画以独立图片对象保留；文字使用原生文本；表格/分区/箭头为原生对象。图像标签由 PowerPoint 几何裁剪留空后重建。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逐项复刻自最终 imagegen 第9页。</a:t>
            </a:r>
          </a:p>
          <a:p>
            <a:r>
              <a:t>3.1 关键对照与证据链</a:t>
            </a:r>
          </a:p>
          <a:p>
            <a:r>
              <a:t>用可分离的对照，</a:t>
            </a:r>
          </a:p>
          <a:p>
            <a:r>
              <a:t>将社会经验、神经机制与行为结果连接起来</a:t>
            </a:r>
          </a:p>
          <a:p>
            <a:r>
              <a:t>关键对照</a:t>
            </a:r>
          </a:p>
          <a:p>
            <a:r>
              <a:t>所回答的问题</a:t>
            </a:r>
          </a:p>
          <a:p>
            <a:r>
              <a:t>社会暴露 vs 仅任务声音</a:t>
            </a:r>
          </a:p>
          <a:p>
            <a:r>
              <a:t>识别社会线索贡献</a:t>
            </a:r>
          </a:p>
          <a:p>
            <a:r>
              <a:t>真实示范者 vs 叫声回放</a:t>
            </a:r>
          </a:p>
          <a:p>
            <a:r>
              <a:t>识别特定听觉社会信号</a:t>
            </a:r>
          </a:p>
          <a:p>
            <a:r>
              <a:t>皮层抑制 vs 生理盐水</a:t>
            </a:r>
          </a:p>
          <a:p>
            <a:r>
              <a:t>检验皮层活动必要性</a:t>
            </a:r>
          </a:p>
          <a:p>
            <a:r>
              <a:t>多巴胺激活 vs 阻断</a:t>
            </a:r>
          </a:p>
          <a:p>
            <a:r>
              <a:t>检验调制机制</a:t>
            </a:r>
          </a:p>
          <a:p>
            <a:r>
              <a:t>正常听力 vs 不同听损模型</a:t>
            </a:r>
          </a:p>
          <a:p>
            <a:r>
              <a:t>界定补偿边界</a:t>
            </a:r>
          </a:p>
          <a:p>
            <a:r>
              <a:t>实施质量：盲法、跨实验者一致性、性别与年龄因素</a:t>
            </a:r>
          </a:p>
          <a:p>
            <a:r>
              <a:t>基于NIH/NIDCD公开材料整理</a:t>
            </a:r>
          </a:p>
          <a:p>
            <a:r>
              <a:t>申请书PDF第39页；评审PDF第4、6、8页。</a:t>
            </a:r>
          </a:p>
          <a:p>
            <a:r>
              <a:t>9/12</a:t>
            </a:r>
          </a:p>
          <a:p>
            <a:r>
              <a:t>原图插画以独立图片对象保留；文字使用原生文本；表格/分区/箭头为原生对象。图像标签由 PowerPoint 几何裁剪留空后重建。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逐项复刻自最终 imagegen 第10页。</a:t>
            </a:r>
          </a:p>
          <a:p>
            <a:r>
              <a:t>3.2 创新设计与研究基础</a:t>
            </a:r>
          </a:p>
          <a:p>
            <a:r>
              <a:t>三项创新围绕同一科学问题展开</a:t>
            </a:r>
          </a:p>
          <a:p>
            <a:r>
              <a:t>范式创新：将社会声音线索引入听觉学习</a:t>
            </a:r>
          </a:p>
          <a:p>
            <a:r>
              <a:t>跨层测量：同一个体内联系神经与行为变化</a:t>
            </a:r>
          </a:p>
          <a:p>
            <a:r>
              <a:t>应用拓展：把机制检验延伸至发育性听损</a:t>
            </a:r>
          </a:p>
          <a:p>
            <a:r>
              <a:t>在听觉学习范式中引入示范者叫声与任务</a:t>
            </a:r>
          </a:p>
          <a:p>
            <a:r>
              <a:t>在同一个体内，结合行为学与神经生理学测量，</a:t>
            </a:r>
          </a:p>
          <a:p>
            <a:r>
              <a:t>在正常听觉学习的机制框架下，进一步探索</a:t>
            </a:r>
          </a:p>
          <a:p>
            <a:r>
              <a:t>声音，研究社会经验如何影响听觉皮层</a:t>
            </a:r>
          </a:p>
          <a:p>
            <a:r>
              <a:t>系统解析听觉学习过程中行为表现、皮层神经</a:t>
            </a:r>
          </a:p>
          <a:p>
            <a:r>
              <a:t>社会经验与多巴胺机制是否有助于发育性听损</a:t>
            </a:r>
          </a:p>
          <a:p>
            <a:r>
              <a:t>可塑性。</a:t>
            </a:r>
          </a:p>
          <a:p>
            <a:r>
              <a:t>活动与多巴胺机制的相互关系。</a:t>
            </a:r>
          </a:p>
          <a:p>
            <a:r>
              <a:t>个体的听觉皮层可塑性与功能恢复。</a:t>
            </a:r>
          </a:p>
          <a:p>
            <a:r>
              <a:t>听觉皮层</a:t>
            </a:r>
          </a:p>
          <a:p>
            <a:r>
              <a:t>多巴胺</a:t>
            </a:r>
          </a:p>
          <a:p>
            <a:r>
              <a:t>听觉皮层</a:t>
            </a:r>
          </a:p>
          <a:p>
            <a:r>
              <a:t>示范者叫声</a:t>
            </a:r>
          </a:p>
          <a:p>
            <a:r>
              <a:t>任务声音</a:t>
            </a:r>
          </a:p>
          <a:p>
            <a:r>
              <a:t>社会经验 × 多巴胺机制</a:t>
            </a:r>
          </a:p>
          <a:p>
            <a:r>
              <a:t>行为</a:t>
            </a:r>
          </a:p>
          <a:p>
            <a:r>
              <a:t>神经活动</a:t>
            </a:r>
          </a:p>
          <a:p>
            <a:r>
              <a:t>多巴胺机制</a:t>
            </a:r>
          </a:p>
          <a:p>
            <a:r>
              <a:t>发育性听损</a:t>
            </a:r>
          </a:p>
          <a:p>
            <a:r>
              <a:t>促进可塑性与功能恢复？</a:t>
            </a:r>
          </a:p>
          <a:p>
            <a:r>
              <a:t>前期基础：社会学习范式、皮层干预与多巴胺操纵证据</a:t>
            </a:r>
          </a:p>
          <a:p>
            <a:r>
              <a:t>实施基础：行为学、电生理与药理经验及合作支持</a:t>
            </a:r>
          </a:p>
          <a:p>
            <a:r>
              <a:t>已有研究建立了社会学习的听觉范式，并在听觉皮层干预和多巴胺操纵</a:t>
            </a:r>
          </a:p>
          <a:p>
            <a:r>
              <a:t>本团队具备开展行为学测量、电生理记录和药理操纵的研究经验，</a:t>
            </a:r>
          </a:p>
          <a:p>
            <a:r>
              <a:t>方面积累了证据，为本项目的创新设计提供了坚实基础。</a:t>
            </a:r>
          </a:p>
          <a:p>
            <a:r>
              <a:t>并与相关领域的合作者建立了良好的合作支持。</a:t>
            </a:r>
          </a:p>
          <a:p>
            <a:r>
              <a:t>证据边界：前期支持集中于机制主线；听损补偿仍需检验。</a:t>
            </a:r>
          </a:p>
          <a:p>
            <a:r>
              <a:t>基于NIH/NIDCD公开材料整理</a:t>
            </a:r>
          </a:p>
          <a:p>
            <a:r>
              <a:t>申请书PDF第39页；评审PDF第2-8页.</a:t>
            </a:r>
          </a:p>
          <a:p>
            <a:r>
              <a:t>10/12</a:t>
            </a:r>
          </a:p>
          <a:p>
            <a:r>
              <a:t>原图插画以独立图片对象保留；文字使用原生文本；表格/分区/箭头为原生对象。图像标签由 PowerPoint 几何裁剪留空后重建。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逐项复刻自最终 imagegen 第11页。</a:t>
            </a:r>
          </a:p>
          <a:p>
            <a:r>
              <a:t>4.1 评审反馈与研究风险</a:t>
            </a:r>
          </a:p>
          <a:p>
            <a:r>
              <a:t>10</a:t>
            </a:r>
          </a:p>
          <a:p>
            <a:r>
              <a:t>1</a:t>
            </a:r>
          </a:p>
          <a:p>
            <a:r>
              <a:t>分数来自2021年评审记录；</a:t>
            </a:r>
          </a:p>
          <a:p>
            <a:r>
              <a:t>Impact Score</a:t>
            </a:r>
          </a:p>
          <a:p>
            <a:r>
              <a:t>Percentile</a:t>
            </a:r>
          </a:p>
          <a:p>
            <a:r>
              <a:t>预算建议按申请金额</a:t>
            </a:r>
          </a:p>
          <a:p>
            <a:r>
              <a:t>评审认可</a:t>
            </a:r>
          </a:p>
          <a:p>
            <a:r>
              <a:t>研究风险</a:t>
            </a:r>
          </a:p>
          <a:p>
            <a:r>
              <a:t>01</a:t>
            </a:r>
          </a:p>
          <a:p>
            <a:r>
              <a:t>风险一：muscimol 失活范围与干预有效性</a:t>
            </a:r>
          </a:p>
          <a:p>
            <a:r>
              <a:t>评审认可：</a:t>
            </a:r>
          </a:p>
          <a:p>
            <a:r>
              <a:t>问题重要、前期证据充分、</a:t>
            </a:r>
          </a:p>
          <a:p>
            <a:r>
              <a:t>02</a:t>
            </a:r>
          </a:p>
          <a:p>
            <a:r>
              <a:t>风险二：多电极阵列分析方案需进一步明确</a:t>
            </a:r>
          </a:p>
          <a:p>
            <a:r>
              <a:t>设计严谨</a:t>
            </a:r>
          </a:p>
          <a:p>
            <a:r>
              <a:t>03</a:t>
            </a:r>
          </a:p>
          <a:p>
            <a:r>
              <a:t>风险三：永久性听损后的任务可完成性</a:t>
            </a:r>
          </a:p>
          <a:p>
            <a:r>
              <a:t>评审认可：</a:t>
            </a:r>
          </a:p>
          <a:p>
            <a:r>
              <a:t>研究者经验与研究环境</a:t>
            </a:r>
          </a:p>
          <a:p>
            <a:r>
              <a:t>支撑实施</a:t>
            </a:r>
          </a:p>
          <a:p>
            <a:r>
              <a:t>04</a:t>
            </a:r>
          </a:p>
          <a:p>
            <a:r>
              <a:t>风险四：研究目标间存在轻度依赖</a:t>
            </a:r>
          </a:p>
          <a:p>
            <a:r>
              <a:t>优化方向</a:t>
            </a:r>
          </a:p>
          <a:p>
            <a:r>
              <a:t>分数来自2021年评审记录；</a:t>
            </a:r>
          </a:p>
          <a:p>
            <a:r>
              <a:t>更精确的干预、清晰的分析计划、明确的模型边界</a:t>
            </a:r>
          </a:p>
          <a:p>
            <a:r>
              <a:t>预算建议按申请金额</a:t>
            </a:r>
          </a:p>
          <a:p>
            <a:r>
              <a:t>基于NIH/NIDCD公开材料整理</a:t>
            </a:r>
          </a:p>
          <a:p>
            <a:r>
              <a:t>11/12</a:t>
            </a:r>
          </a:p>
          <a:p>
            <a:r>
              <a:t>评审PDF第1-2、6、8-9页。</a:t>
            </a:r>
          </a:p>
          <a:p>
            <a:r>
              <a:t>原图插画以独立图片对象保留；文字使用原生文本；表格/分区/箭头为原生对象。图像标签由 PowerPoint 几何裁剪留空后重建。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逐项复刻自最终 imagegen 第12页。</a:t>
            </a:r>
          </a:p>
          <a:p>
            <a:r>
              <a:t>从科学问题走向可检验的证据</a:t>
            </a:r>
          </a:p>
          <a:p>
            <a:r>
              <a:t>问题聚焦</a:t>
            </a:r>
          </a:p>
          <a:p>
            <a:r>
              <a:t>假说明确</a:t>
            </a:r>
          </a:p>
          <a:p>
            <a:r>
              <a:t>目标递进</a:t>
            </a:r>
          </a:p>
          <a:p>
            <a:r>
              <a:t>对照充分</a:t>
            </a:r>
          </a:p>
          <a:p>
            <a:r>
              <a:t>社会经验</a:t>
            </a:r>
          </a:p>
          <a:p>
            <a:r>
              <a:t>听觉皮层</a:t>
            </a:r>
          </a:p>
          <a:p>
            <a:r>
              <a:t>学习行为</a:t>
            </a:r>
          </a:p>
          <a:p>
            <a:r>
              <a:t>听损边界</a:t>
            </a:r>
          </a:p>
          <a:p>
            <a:r>
              <a:t>Auditory Cortex</a:t>
            </a:r>
          </a:p>
          <a:p>
            <a:r>
              <a:t>VTA</a:t>
            </a:r>
          </a:p>
          <a:p>
            <a:r>
              <a:t>感谢垂听，</a:t>
            </a:r>
          </a:p>
          <a:p>
            <a:r>
              <a:t>敬请讨论</a:t>
            </a:r>
          </a:p>
          <a:p>
            <a:r>
              <a:t>资料：Dan H. Sanes / New York University / NIH-NIDCD</a:t>
            </a:r>
          </a:p>
          <a:p>
            <a:r>
              <a:t>Social learning enhances auditory cortex sensitivity and task acquisition</a:t>
            </a:r>
          </a:p>
          <a:p>
            <a:r>
              <a:t>公开申请书及 Summary Statement（2021）</a:t>
            </a:r>
          </a:p>
          <a:p>
            <a:r>
              <a:t>非营利教学解读；生成插图均为示意</a:t>
            </a:r>
          </a:p>
          <a:p>
            <a:r>
              <a:t>申请书与评审材料综合整理</a:t>
            </a:r>
          </a:p>
          <a:p>
            <a:r>
              <a:t>原图插画以独立图片对象保留；文字使用原生文本；表格/分区/箭头为原生对象。图像标签由 PowerPoint 几何裁剪留空后重建。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2741742" y="706935"/>
            <a:ext cx="1246909" cy="0"/>
          </a:xfrm>
          <a:prstGeom prst="line">
            <a:avLst/>
          </a:prstGeom>
          <a:ln w="12700">
            <a:solidFill>
              <a:srgbClr val="F9FBF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8203349" y="706935"/>
            <a:ext cx="1276077" cy="0"/>
          </a:xfrm>
          <a:prstGeom prst="line">
            <a:avLst/>
          </a:prstGeom>
          <a:ln w="12700">
            <a:solidFill>
              <a:srgbClr val="EFF3F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P01_Illustration_01_LabelBackground_2"/>
          <p:cNvSpPr/>
          <p:nvPr/>
        </p:nvSpPr>
        <p:spPr>
          <a:xfrm>
            <a:off x="2318813" y="2864181"/>
            <a:ext cx="7561665" cy="284232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P01_Illustration_01_LabelBackground_3"/>
          <p:cNvSpPr/>
          <p:nvPr/>
        </p:nvSpPr>
        <p:spPr>
          <a:xfrm>
            <a:off x="11090928" y="3425356"/>
            <a:ext cx="904191" cy="160336"/>
          </a:xfrm>
          <a:prstGeom prst="rect">
            <a:avLst/>
          </a:prstGeom>
          <a:solidFill>
            <a:srgbClr val="F4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P01_Illustration_01_LabelBackground_4"/>
          <p:cNvSpPr/>
          <p:nvPr/>
        </p:nvSpPr>
        <p:spPr>
          <a:xfrm>
            <a:off x="3966775" y="3520100"/>
            <a:ext cx="1560459" cy="225928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P01_Illustration_01_LabelBackground_5"/>
          <p:cNvSpPr/>
          <p:nvPr/>
        </p:nvSpPr>
        <p:spPr>
          <a:xfrm>
            <a:off x="5877244" y="3512812"/>
            <a:ext cx="2347981" cy="291520"/>
          </a:xfrm>
          <a:prstGeom prst="rect">
            <a:avLst/>
          </a:prstGeom>
          <a:solidFill>
            <a:srgbClr val="FDFD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P01_Illustration_01_LabelBackground_6"/>
          <p:cNvSpPr/>
          <p:nvPr/>
        </p:nvSpPr>
        <p:spPr>
          <a:xfrm>
            <a:off x="11193014" y="4912106"/>
            <a:ext cx="269799" cy="131184"/>
          </a:xfrm>
          <a:prstGeom prst="rect">
            <a:avLst/>
          </a:prstGeom>
          <a:solidFill>
            <a:srgbClr val="E3E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01_Illustration_01" descr="slide_001.png"/>
          <p:cNvPicPr>
            <a:picLocks noChangeAspect="1"/>
          </p:cNvPicPr>
          <p:nvPr/>
        </p:nvPicPr>
        <p:blipFill>
          <a:blip r:embed="rId2"/>
          <a:srcRect t="41764" b="19235"/>
          <a:stretch>
            <a:fillRect/>
          </a:stretch>
        </p:blipFill>
        <p:spPr>
          <a:xfrm>
            <a:off x="0" y="2864181"/>
            <a:ext cx="12192000" cy="2674693"/>
          </a:xfrm>
          <a:custGeom>
            <a:avLst/>
            <a:gdLst/>
            <a:ahLst/>
            <a:cxnLst/>
            <a:rect l="0" t="0" r="r" b="b"/>
            <a:pathLst>
              <a:path w="100000" h="100000" stroke="0" extrusionOk="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  <a:moveTo>
                  <a:pt x="19019" y="0"/>
                </a:moveTo>
                <a:lnTo>
                  <a:pt x="19019" y="10627"/>
                </a:lnTo>
                <a:lnTo>
                  <a:pt x="81041" y="10627"/>
                </a:lnTo>
                <a:lnTo>
                  <a:pt x="81041" y="0"/>
                </a:lnTo>
                <a:close/>
                <a:moveTo>
                  <a:pt x="90969" y="20981"/>
                </a:moveTo>
                <a:lnTo>
                  <a:pt x="90969" y="26975"/>
                </a:lnTo>
                <a:lnTo>
                  <a:pt x="98385" y="26975"/>
                </a:lnTo>
                <a:lnTo>
                  <a:pt x="98385" y="20981"/>
                </a:lnTo>
                <a:close/>
                <a:moveTo>
                  <a:pt x="32536" y="24523"/>
                </a:moveTo>
                <a:lnTo>
                  <a:pt x="32536" y="32970"/>
                </a:lnTo>
                <a:lnTo>
                  <a:pt x="45335" y="32970"/>
                </a:lnTo>
                <a:lnTo>
                  <a:pt x="45335" y="24523"/>
                </a:lnTo>
                <a:close/>
                <a:moveTo>
                  <a:pt x="48206" y="24251"/>
                </a:moveTo>
                <a:lnTo>
                  <a:pt x="48206" y="35150"/>
                </a:lnTo>
                <a:lnTo>
                  <a:pt x="67464" y="35150"/>
                </a:lnTo>
                <a:lnTo>
                  <a:pt x="67464" y="24251"/>
                </a:lnTo>
                <a:close/>
                <a:moveTo>
                  <a:pt x="91806" y="76567"/>
                </a:moveTo>
                <a:lnTo>
                  <a:pt x="91806" y="81471"/>
                </a:lnTo>
                <a:lnTo>
                  <a:pt x="94019" y="81471"/>
                </a:lnTo>
                <a:lnTo>
                  <a:pt x="94019" y="76567"/>
                </a:lnTo>
                <a:close/>
              </a:path>
            </a:pathLst>
          </a:custGeom>
        </p:spPr>
      </p:pic>
      <p:sp>
        <p:nvSpPr>
          <p:cNvPr id="10" name="P01_Illustration_02_LabelBackground_7"/>
          <p:cNvSpPr/>
          <p:nvPr/>
        </p:nvSpPr>
        <p:spPr>
          <a:xfrm>
            <a:off x="2493818" y="5874121"/>
            <a:ext cx="1130239" cy="291520"/>
          </a:xfrm>
          <a:prstGeom prst="rect">
            <a:avLst/>
          </a:prstGeom>
          <a:solidFill>
            <a:srgbClr val="0E51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P01_Illustration_02_LabelBackground_8"/>
          <p:cNvSpPr/>
          <p:nvPr/>
        </p:nvSpPr>
        <p:spPr>
          <a:xfrm>
            <a:off x="4520957" y="5881409"/>
            <a:ext cx="1137531" cy="284232"/>
          </a:xfrm>
          <a:prstGeom prst="rect">
            <a:avLst/>
          </a:prstGeom>
          <a:solidFill>
            <a:srgbClr val="0C55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P01_Illustration_02_LabelBackground_9"/>
          <p:cNvSpPr/>
          <p:nvPr/>
        </p:nvSpPr>
        <p:spPr>
          <a:xfrm>
            <a:off x="6533512" y="5881409"/>
            <a:ext cx="1137531" cy="284232"/>
          </a:xfrm>
          <a:prstGeom prst="rect">
            <a:avLst/>
          </a:prstGeom>
          <a:solidFill>
            <a:srgbClr val="0C56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P01_Illustration_02_LabelBackground_10"/>
          <p:cNvSpPr/>
          <p:nvPr/>
        </p:nvSpPr>
        <p:spPr>
          <a:xfrm>
            <a:off x="8575234" y="5874121"/>
            <a:ext cx="1137531" cy="291520"/>
          </a:xfrm>
          <a:prstGeom prst="rect">
            <a:avLst/>
          </a:prstGeom>
          <a:solidFill>
            <a:srgbClr val="0F59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P01_Illustration_02_LabelBackground_11"/>
          <p:cNvSpPr/>
          <p:nvPr/>
        </p:nvSpPr>
        <p:spPr>
          <a:xfrm>
            <a:off x="4914718" y="6413433"/>
            <a:ext cx="2362565" cy="174912"/>
          </a:xfrm>
          <a:prstGeom prst="rect">
            <a:avLst/>
          </a:prstGeom>
          <a:solidFill>
            <a:srgbClr val="0C55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01_Illustration_02" descr="slide_001.png"/>
          <p:cNvPicPr>
            <a:picLocks noChangeAspect="1"/>
          </p:cNvPicPr>
          <p:nvPr/>
        </p:nvPicPr>
        <p:blipFill>
          <a:blip r:embed="rId2"/>
          <a:srcRect t="80765"/>
          <a:stretch>
            <a:fillRect/>
          </a:stretch>
        </p:blipFill>
        <p:spPr>
          <a:xfrm>
            <a:off x="0" y="5538874"/>
            <a:ext cx="12192000" cy="1319126"/>
          </a:xfrm>
          <a:custGeom>
            <a:avLst/>
            <a:gdLst/>
            <a:ahLst/>
            <a:cxnLst/>
            <a:rect l="0" t="0" r="r" b="b"/>
            <a:pathLst>
              <a:path w="100000" h="100000" stroke="0" extrusionOk="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  <a:moveTo>
                  <a:pt x="20455" y="25414"/>
                </a:moveTo>
                <a:lnTo>
                  <a:pt x="20455" y="47514"/>
                </a:lnTo>
                <a:lnTo>
                  <a:pt x="29725" y="47514"/>
                </a:lnTo>
                <a:lnTo>
                  <a:pt x="29725" y="25414"/>
                </a:lnTo>
                <a:close/>
                <a:moveTo>
                  <a:pt x="37081" y="25967"/>
                </a:moveTo>
                <a:lnTo>
                  <a:pt x="37081" y="47514"/>
                </a:lnTo>
                <a:lnTo>
                  <a:pt x="46411" y="47514"/>
                </a:lnTo>
                <a:lnTo>
                  <a:pt x="46411" y="25967"/>
                </a:lnTo>
                <a:close/>
                <a:moveTo>
                  <a:pt x="53589" y="25967"/>
                </a:moveTo>
                <a:lnTo>
                  <a:pt x="53589" y="47514"/>
                </a:lnTo>
                <a:lnTo>
                  <a:pt x="62919" y="47514"/>
                </a:lnTo>
                <a:lnTo>
                  <a:pt x="62919" y="25967"/>
                </a:lnTo>
                <a:close/>
                <a:moveTo>
                  <a:pt x="70335" y="25414"/>
                </a:moveTo>
                <a:lnTo>
                  <a:pt x="70335" y="47514"/>
                </a:lnTo>
                <a:lnTo>
                  <a:pt x="79665" y="47514"/>
                </a:lnTo>
                <a:lnTo>
                  <a:pt x="79665" y="25414"/>
                </a:lnTo>
                <a:close/>
                <a:moveTo>
                  <a:pt x="40311" y="66298"/>
                </a:moveTo>
                <a:lnTo>
                  <a:pt x="40311" y="79558"/>
                </a:lnTo>
                <a:lnTo>
                  <a:pt x="59689" y="79558"/>
                </a:lnTo>
                <a:lnTo>
                  <a:pt x="59689" y="66298"/>
                </a:lnTo>
                <a:close/>
              </a:path>
            </a:pathLst>
          </a:custGeom>
        </p:spPr>
      </p:pic>
      <p:sp>
        <p:nvSpPr>
          <p:cNvPr id="16" name="P01_Text_0_NIH / NIDCD R01 公开申请书案"/>
          <p:cNvSpPr txBox="1"/>
          <p:nvPr/>
        </p:nvSpPr>
        <p:spPr>
          <a:xfrm>
            <a:off x="4302201" y="553887"/>
            <a:ext cx="3682392" cy="32796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837" b="1" spc="0">
                <a:solidFill>
                  <a:srgbClr val="172E52"/>
                </a:solidFill>
                <a:latin typeface="Times New Roman"/>
                <a:ea typeface="Times New Roman"/>
              </a:rPr>
              <a:t>NIH / NIDCD R01 </a:t>
            </a:r>
            <a:r>
              <a:rPr sz="1665" b="1" spc="0">
                <a:solidFill>
                  <a:srgbClr val="172E52"/>
                </a:solidFill>
                <a:latin typeface="FZXiaoBiaoSong-B05S"/>
                <a:ea typeface="FZXiaoBiaoSong-B05S"/>
              </a:rPr>
              <a:t>公开申请书案例</a:t>
            </a:r>
          </a:p>
        </p:txBody>
      </p:sp>
      <p:sp>
        <p:nvSpPr>
          <p:cNvPr id="17" name="P01_Text_1_社会经验如何加速听觉学习"/>
          <p:cNvSpPr txBox="1"/>
          <p:nvPr/>
        </p:nvSpPr>
        <p:spPr>
          <a:xfrm>
            <a:off x="1028153" y="1400619"/>
            <a:ext cx="10339866" cy="1342757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6611" b="1" spc="58">
                <a:solidFill>
                  <a:srgbClr val="034798"/>
                </a:solidFill>
                <a:latin typeface="FZXiaoBiaoSong-B05S"/>
                <a:ea typeface="FZXiaoBiaoSong-B05S"/>
              </a:rPr>
              <a:t>社会经验如何加速听觉学习</a:t>
            </a:r>
          </a:p>
        </p:txBody>
      </p:sp>
      <p:sp>
        <p:nvSpPr>
          <p:cNvPr id="18" name="P01_Text_2_听觉皮层可塑性与多巴胺机制"/>
          <p:cNvSpPr txBox="1"/>
          <p:nvPr/>
        </p:nvSpPr>
        <p:spPr>
          <a:xfrm>
            <a:off x="2340689" y="2537560"/>
            <a:ext cx="7700211" cy="856711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4218" b="1" spc="363">
                <a:solidFill>
                  <a:srgbClr val="064896"/>
                </a:solidFill>
                <a:latin typeface="FZXiaoBiaoSong-B05S"/>
                <a:ea typeface="FZXiaoBiaoSong-B05S"/>
              </a:rPr>
              <a:t>听觉皮层可塑性与多巴胺机制</a:t>
            </a:r>
          </a:p>
        </p:txBody>
      </p:sp>
      <p:sp>
        <p:nvSpPr>
          <p:cNvPr id="19" name="P01_Text_3_Auditory Cortex"/>
          <p:cNvSpPr txBox="1"/>
          <p:nvPr/>
        </p:nvSpPr>
        <p:spPr>
          <a:xfrm>
            <a:off x="11112804" y="3431843"/>
            <a:ext cx="969818" cy="224246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9" b="0" spc="9">
                <a:solidFill>
                  <a:srgbClr val="7F9FC6"/>
                </a:solidFill>
                <a:latin typeface="Times New Roman"/>
                <a:ea typeface="Times New Roman"/>
              </a:rPr>
              <a:t>Auditory Cortex</a:t>
            </a:r>
          </a:p>
        </p:txBody>
      </p:sp>
      <p:sp>
        <p:nvSpPr>
          <p:cNvPr id="22" name="P01_Text_6_VTA"/>
          <p:cNvSpPr txBox="1"/>
          <p:nvPr/>
        </p:nvSpPr>
        <p:spPr>
          <a:xfrm>
            <a:off x="11214890" y="4918761"/>
            <a:ext cx="335426" cy="221808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998" b="0" spc="0">
                <a:solidFill>
                  <a:srgbClr val="749AC8"/>
                </a:solidFill>
                <a:latin typeface="Times New Roman"/>
                <a:ea typeface="Times New Roman"/>
              </a:rPr>
              <a:t>VTA</a:t>
            </a:r>
          </a:p>
        </p:txBody>
      </p:sp>
      <p:sp>
        <p:nvSpPr>
          <p:cNvPr id="23" name="P01_Text_7_立项依据"/>
          <p:cNvSpPr txBox="1"/>
          <p:nvPr/>
        </p:nvSpPr>
        <p:spPr>
          <a:xfrm>
            <a:off x="2515694" y="5865330"/>
            <a:ext cx="1268785" cy="408729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012" b="1" spc="168">
                <a:solidFill>
                  <a:srgbClr val="F8FAFC"/>
                </a:solidFill>
                <a:latin typeface="FZXiaoBiaoSong-B05S"/>
                <a:ea typeface="FZXiaoBiaoSong-B05S"/>
              </a:rPr>
              <a:t>立项依据</a:t>
            </a:r>
          </a:p>
        </p:txBody>
      </p:sp>
      <p:sp>
        <p:nvSpPr>
          <p:cNvPr id="24" name="P01_Text_8_研究内容"/>
          <p:cNvSpPr txBox="1"/>
          <p:nvPr/>
        </p:nvSpPr>
        <p:spPr>
          <a:xfrm>
            <a:off x="4542833" y="5873824"/>
            <a:ext cx="1276077" cy="392659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933" b="1" spc="293">
                <a:solidFill>
                  <a:srgbClr val="F9FBFC"/>
                </a:solidFill>
                <a:latin typeface="FZXiaoBiaoSong-B05S"/>
                <a:ea typeface="FZXiaoBiaoSong-B05S"/>
              </a:rPr>
              <a:t>研究内容</a:t>
            </a:r>
          </a:p>
        </p:txBody>
      </p:sp>
      <p:sp>
        <p:nvSpPr>
          <p:cNvPr id="25" name="P01_Text_9_技术路线"/>
          <p:cNvSpPr txBox="1"/>
          <p:nvPr/>
        </p:nvSpPr>
        <p:spPr>
          <a:xfrm>
            <a:off x="6555388" y="5874121"/>
            <a:ext cx="1276077" cy="388693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913" b="1" spc="319">
                <a:solidFill>
                  <a:srgbClr val="F8FAFC"/>
                </a:solidFill>
                <a:latin typeface="FZXiaoBiaoSong-B05S"/>
                <a:ea typeface="FZXiaoBiaoSong-B05S"/>
              </a:rPr>
              <a:t>技术路线</a:t>
            </a:r>
          </a:p>
        </p:txBody>
      </p:sp>
      <p:sp>
        <p:nvSpPr>
          <p:cNvPr id="26" name="P01_Text_10_评审反馈"/>
          <p:cNvSpPr txBox="1"/>
          <p:nvPr/>
        </p:nvSpPr>
        <p:spPr>
          <a:xfrm>
            <a:off x="8597110" y="5865950"/>
            <a:ext cx="1276077" cy="400471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971" b="1" spc="242">
                <a:solidFill>
                  <a:srgbClr val="F9FBFC"/>
                </a:solidFill>
                <a:latin typeface="FZXiaoBiaoSong-B05S"/>
                <a:ea typeface="FZXiaoBiaoSong-B05S"/>
              </a:rPr>
              <a:t>评审反馈</a:t>
            </a:r>
          </a:p>
        </p:txBody>
      </p:sp>
      <p:sp>
        <p:nvSpPr>
          <p:cNvPr id="27" name="P01_Text_11_基于公开申请书与评审材料整理"/>
          <p:cNvSpPr txBox="1"/>
          <p:nvPr/>
        </p:nvSpPr>
        <p:spPr>
          <a:xfrm>
            <a:off x="4936593" y="6418370"/>
            <a:ext cx="2431720" cy="246851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11" b="0" spc="208">
                <a:solidFill>
                  <a:srgbClr val="E0E8F1"/>
                </a:solidFill>
                <a:latin typeface="SimSun"/>
                <a:ea typeface="SimSun"/>
              </a:rPr>
              <a:t>基于公开申请书与评审材料整理</a:t>
            </a:r>
          </a:p>
        </p:txBody>
      </p:sp>
      <p:sp>
        <p:nvSpPr>
          <p:cNvPr id="28" name="P01_AuthorSeparator_Background"/>
          <p:cNvSpPr/>
          <p:nvPr/>
        </p:nvSpPr>
        <p:spPr>
          <a:xfrm>
            <a:off x="5673072" y="3505524"/>
            <a:ext cx="94794" cy="291520"/>
          </a:xfrm>
          <a:prstGeom prst="rect">
            <a:avLst/>
          </a:prstGeom>
          <a:solidFill>
            <a:srgbClr val="FDF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P01_Text_4_Dan H. Sanes"/>
          <p:cNvSpPr txBox="1"/>
          <p:nvPr/>
        </p:nvSpPr>
        <p:spPr>
          <a:xfrm>
            <a:off x="3988651" y="3476372"/>
            <a:ext cx="4411579" cy="459143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181" b="0" spc="0">
                <a:solidFill>
                  <a:srgbClr val="172E52"/>
                </a:solidFill>
                <a:latin typeface="Times New Roman"/>
                <a:ea typeface="Times New Roman"/>
              </a:rPr>
              <a:t>Dan H. Sanes  |  New York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02_Panel_00"/>
          <p:cNvSpPr/>
          <p:nvPr/>
        </p:nvSpPr>
        <p:spPr>
          <a:xfrm>
            <a:off x="4251158" y="1202519"/>
            <a:ext cx="7262699" cy="932863"/>
          </a:xfrm>
          <a:prstGeom prst="rect">
            <a:avLst/>
          </a:prstGeom>
          <a:gradFill rotWithShape="1">
            <a:gsLst>
              <a:gs pos="0">
                <a:srgbClr val="094FA0"/>
              </a:gs>
              <a:gs pos="100000">
                <a:srgbClr val="094FA0"/>
              </a:gs>
            </a:gsLst>
            <a:lin ang="0" scaled="1"/>
          </a:gradFill>
          <a:ln w="6985">
            <a:solidFill>
              <a:srgbClr val="EFF3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P02_Panel_01"/>
          <p:cNvSpPr/>
          <p:nvPr/>
        </p:nvSpPr>
        <p:spPr>
          <a:xfrm>
            <a:off x="4251158" y="2310293"/>
            <a:ext cx="7262699" cy="932863"/>
          </a:xfrm>
          <a:prstGeom prst="rect">
            <a:avLst/>
          </a:prstGeom>
          <a:gradFill rotWithShape="1">
            <a:gsLst>
              <a:gs pos="0">
                <a:srgbClr val="F8FAFD"/>
              </a:gs>
              <a:gs pos="100000">
                <a:srgbClr val="F8FBFD"/>
              </a:gs>
            </a:gsLst>
            <a:lin ang="0" scaled="1"/>
          </a:gradFill>
          <a:ln w="6985">
            <a:solidFill>
              <a:srgbClr val="EFF4F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P02_Panel_02"/>
          <p:cNvSpPr/>
          <p:nvPr/>
        </p:nvSpPr>
        <p:spPr>
          <a:xfrm>
            <a:off x="4251158" y="3461796"/>
            <a:ext cx="7262699" cy="932863"/>
          </a:xfrm>
          <a:prstGeom prst="rect">
            <a:avLst/>
          </a:prstGeom>
          <a:gradFill rotWithShape="1">
            <a:gsLst>
              <a:gs pos="0">
                <a:srgbClr val="F8FAFD"/>
              </a:gs>
              <a:gs pos="100000">
                <a:srgbClr val="F8FAFD"/>
              </a:gs>
            </a:gsLst>
            <a:lin ang="0" scaled="1"/>
          </a:gradFill>
          <a:ln w="6985">
            <a:solidFill>
              <a:srgbClr val="E1EA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P02_Panel_03"/>
          <p:cNvSpPr/>
          <p:nvPr/>
        </p:nvSpPr>
        <p:spPr>
          <a:xfrm>
            <a:off x="4251158" y="4591435"/>
            <a:ext cx="7262699" cy="903711"/>
          </a:xfrm>
          <a:prstGeom prst="rect">
            <a:avLst/>
          </a:prstGeom>
          <a:gradFill rotWithShape="1">
            <a:gsLst>
              <a:gs pos="0">
                <a:srgbClr val="F8FAFD"/>
              </a:gs>
              <a:gs pos="100000">
                <a:srgbClr val="F8FAFD"/>
              </a:gs>
            </a:gsLst>
            <a:lin ang="0" scaled="1"/>
          </a:gradFill>
          <a:ln w="6985">
            <a:solidFill>
              <a:srgbClr val="F1F6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P02_Illustration_01_LabelBackground_0"/>
          <p:cNvSpPr/>
          <p:nvPr/>
        </p:nvSpPr>
        <p:spPr>
          <a:xfrm>
            <a:off x="1589627" y="1231671"/>
            <a:ext cx="904191" cy="1311838"/>
          </a:xfrm>
          <a:prstGeom prst="rect">
            <a:avLst/>
          </a:prstGeom>
          <a:solidFill>
            <a:srgbClr val="1055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P02_Illustration_01_LabelBackground_3"/>
          <p:cNvSpPr/>
          <p:nvPr/>
        </p:nvSpPr>
        <p:spPr>
          <a:xfrm>
            <a:off x="1589627" y="2251989"/>
            <a:ext cx="911483" cy="889135"/>
          </a:xfrm>
          <a:prstGeom prst="rect">
            <a:avLst/>
          </a:prstGeom>
          <a:solidFill>
            <a:srgbClr val="0E54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P02_Illustration_01_LabelBackground_60"/>
          <p:cNvSpPr/>
          <p:nvPr/>
        </p:nvSpPr>
        <p:spPr>
          <a:xfrm>
            <a:off x="1582335" y="3265020"/>
            <a:ext cx="918775" cy="896423"/>
          </a:xfrm>
          <a:prstGeom prst="rect">
            <a:avLst/>
          </a:prstGeom>
          <a:solidFill>
            <a:srgbClr val="0C50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P02_Illustration_01_LabelBackground_61"/>
          <p:cNvSpPr/>
          <p:nvPr/>
        </p:nvSpPr>
        <p:spPr>
          <a:xfrm>
            <a:off x="1589627" y="4299915"/>
            <a:ext cx="904191" cy="889135"/>
          </a:xfrm>
          <a:prstGeom prst="rect">
            <a:avLst/>
          </a:prstGeom>
          <a:solidFill>
            <a:srgbClr val="0B4F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02_Illustration_01" descr="slide_002.png"/>
          <p:cNvPicPr>
            <a:picLocks noChangeAspect="1"/>
          </p:cNvPicPr>
          <p:nvPr/>
        </p:nvPicPr>
        <p:blipFill>
          <a:blip r:embed="rId2"/>
          <a:srcRect r="70395"/>
          <a:stretch>
            <a:fillRect/>
          </a:stretch>
        </p:blipFill>
        <p:spPr>
          <a:xfrm>
            <a:off x="0" y="0"/>
            <a:ext cx="3609474" cy="6858000"/>
          </a:xfrm>
          <a:custGeom>
            <a:avLst/>
            <a:gdLst/>
            <a:ahLst/>
            <a:cxnLst/>
            <a:rect l="0" t="0" r="r" b="b"/>
            <a:pathLst>
              <a:path w="100000" h="100000" stroke="0" extrusionOk="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  <a:moveTo>
                  <a:pt x="44040" y="17960"/>
                </a:moveTo>
                <a:lnTo>
                  <a:pt x="44040" y="37088"/>
                </a:lnTo>
                <a:lnTo>
                  <a:pt x="69091" y="37088"/>
                </a:lnTo>
                <a:lnTo>
                  <a:pt x="69091" y="17960"/>
                </a:lnTo>
                <a:close/>
                <a:moveTo>
                  <a:pt x="44040" y="32837"/>
                </a:moveTo>
                <a:lnTo>
                  <a:pt x="44040" y="45802"/>
                </a:lnTo>
                <a:lnTo>
                  <a:pt x="69293" y="45802"/>
                </a:lnTo>
                <a:lnTo>
                  <a:pt x="69293" y="32837"/>
                </a:lnTo>
                <a:close/>
                <a:moveTo>
                  <a:pt x="43838" y="47609"/>
                </a:moveTo>
                <a:lnTo>
                  <a:pt x="43838" y="60680"/>
                </a:lnTo>
                <a:lnTo>
                  <a:pt x="69293" y="60680"/>
                </a:lnTo>
                <a:lnTo>
                  <a:pt x="69293" y="47609"/>
                </a:lnTo>
                <a:close/>
                <a:moveTo>
                  <a:pt x="44040" y="62699"/>
                </a:moveTo>
                <a:lnTo>
                  <a:pt x="44040" y="75664"/>
                </a:lnTo>
                <a:lnTo>
                  <a:pt x="69091" y="75664"/>
                </a:lnTo>
                <a:lnTo>
                  <a:pt x="69091" y="62699"/>
                </a:lnTo>
                <a:close/>
              </a:path>
            </a:pathLst>
          </a:custGeom>
        </p:spPr>
      </p:pic>
      <p:pic>
        <p:nvPicPr>
          <p:cNvPr id="11" name="P02_Illustration_02" descr="slide_002.png"/>
          <p:cNvPicPr>
            <a:picLocks noChangeAspect="1"/>
          </p:cNvPicPr>
          <p:nvPr/>
        </p:nvPicPr>
        <p:blipFill>
          <a:blip r:embed="rId2"/>
          <a:srcRect l="29605" b="82678"/>
          <a:stretch>
            <a:fillRect/>
          </a:stretch>
        </p:blipFill>
        <p:spPr>
          <a:xfrm>
            <a:off x="3609474" y="0"/>
            <a:ext cx="8582526" cy="1187943"/>
          </a:xfrm>
          <a:custGeom>
            <a:avLst/>
            <a:gdLst/>
            <a:ahLst/>
            <a:cxnLst/>
            <a:rect l="0" t="0" r="r" b="b"/>
            <a:pathLst>
              <a:path w="100000" h="100000" stroke="0" extrusionOk="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12" name="P02_Illustration_03_LabelBackground_11"/>
          <p:cNvSpPr/>
          <p:nvPr/>
        </p:nvSpPr>
        <p:spPr>
          <a:xfrm>
            <a:off x="9596096" y="6384281"/>
            <a:ext cx="1283368" cy="189488"/>
          </a:xfrm>
          <a:prstGeom prst="rect">
            <a:avLst/>
          </a:prstGeom>
          <a:solidFill>
            <a:srgbClr val="F3F8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P02_Illustration_03_LabelBackground_12"/>
          <p:cNvSpPr/>
          <p:nvPr/>
        </p:nvSpPr>
        <p:spPr>
          <a:xfrm>
            <a:off x="11338852" y="6391569"/>
            <a:ext cx="422928" cy="167624"/>
          </a:xfrm>
          <a:prstGeom prst="rect">
            <a:avLst/>
          </a:prstGeom>
          <a:solidFill>
            <a:srgbClr val="F9FB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02_Illustration_03" descr="slide_002.png"/>
          <p:cNvPicPr>
            <a:picLocks noChangeAspect="1"/>
          </p:cNvPicPr>
          <p:nvPr/>
        </p:nvPicPr>
        <p:blipFill>
          <a:blip r:embed="rId2"/>
          <a:srcRect l="29665" t="80340"/>
          <a:stretch>
            <a:fillRect/>
          </a:stretch>
        </p:blipFill>
        <p:spPr>
          <a:xfrm>
            <a:off x="3616766" y="5509722"/>
            <a:ext cx="8575234" cy="1348278"/>
          </a:xfrm>
          <a:custGeom>
            <a:avLst/>
            <a:gdLst/>
            <a:ahLst/>
            <a:cxnLst/>
            <a:rect l="0" t="0" r="r" b="b"/>
            <a:pathLst>
              <a:path w="100000" h="100000" stroke="0" extrusionOk="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  <a:moveTo>
                  <a:pt x="69728" y="64865"/>
                </a:moveTo>
                <a:lnTo>
                  <a:pt x="69728" y="78919"/>
                </a:lnTo>
                <a:lnTo>
                  <a:pt x="84694" y="78919"/>
                </a:lnTo>
                <a:lnTo>
                  <a:pt x="84694" y="64865"/>
                </a:lnTo>
                <a:close/>
                <a:moveTo>
                  <a:pt x="90051" y="65405"/>
                </a:moveTo>
                <a:lnTo>
                  <a:pt x="90051" y="77838"/>
                </a:lnTo>
                <a:lnTo>
                  <a:pt x="94983" y="77838"/>
                </a:lnTo>
                <a:lnTo>
                  <a:pt x="94983" y="65405"/>
                </a:lnTo>
                <a:close/>
              </a:path>
            </a:pathLst>
          </a:custGeom>
        </p:spPr>
      </p:pic>
      <p:sp>
        <p:nvSpPr>
          <p:cNvPr id="15" name="P02_Text_0_汇"/>
          <p:cNvSpPr txBox="1"/>
          <p:nvPr/>
        </p:nvSpPr>
        <p:spPr>
          <a:xfrm>
            <a:off x="1611502" y="1134857"/>
            <a:ext cx="1652045" cy="1730716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7791" b="1" spc="-1016">
                <a:solidFill>
                  <a:srgbClr val="FBFCFD"/>
                </a:solidFill>
                <a:latin typeface="SimSun"/>
                <a:ea typeface="SimSun"/>
              </a:rPr>
              <a:t>汇</a:t>
            </a:r>
          </a:p>
        </p:txBody>
      </p:sp>
      <p:sp>
        <p:nvSpPr>
          <p:cNvPr id="16" name="P02_Text_1_01"/>
          <p:cNvSpPr txBox="1"/>
          <p:nvPr/>
        </p:nvSpPr>
        <p:spPr>
          <a:xfrm>
            <a:off x="4725129" y="1399855"/>
            <a:ext cx="951495" cy="948373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4269" b="1" spc="-1067">
                <a:solidFill>
                  <a:srgbClr val="FAFBFC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17" name="P02_Text_2_立项依据与科学问题"/>
          <p:cNvSpPr txBox="1"/>
          <p:nvPr/>
        </p:nvSpPr>
        <p:spPr>
          <a:xfrm>
            <a:off x="5972038" y="1437850"/>
            <a:ext cx="3935647" cy="713126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3210" b="1" spc="-59">
                <a:solidFill>
                  <a:srgbClr val="F8FAFC"/>
                </a:solidFill>
                <a:latin typeface="SimSun"/>
                <a:ea typeface="SimSun"/>
              </a:rPr>
              <a:t>立项依据与科学问题</a:t>
            </a:r>
          </a:p>
        </p:txBody>
      </p:sp>
      <p:sp>
        <p:nvSpPr>
          <p:cNvPr id="18" name="P02_Text_3_报"/>
          <p:cNvSpPr txBox="1"/>
          <p:nvPr/>
        </p:nvSpPr>
        <p:spPr>
          <a:xfrm>
            <a:off x="1611502" y="2162371"/>
            <a:ext cx="1611342" cy="1625783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7318" b="1" spc="-486">
                <a:solidFill>
                  <a:srgbClr val="FCFCFD"/>
                </a:solidFill>
                <a:latin typeface="SimSun"/>
                <a:ea typeface="SimSun"/>
              </a:rPr>
              <a:t>报</a:t>
            </a:r>
          </a:p>
        </p:txBody>
      </p:sp>
      <p:sp>
        <p:nvSpPr>
          <p:cNvPr id="19" name="P02_Text_4_02"/>
          <p:cNvSpPr txBox="1"/>
          <p:nvPr/>
        </p:nvSpPr>
        <p:spPr>
          <a:xfrm>
            <a:off x="4725129" y="2483523"/>
            <a:ext cx="1039371" cy="981076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4416" b="1" spc="-797">
                <a:solidFill>
                  <a:srgbClr val="084FA1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20" name="P02_Text_5_研究内容与技术路线"/>
          <p:cNvSpPr txBox="1"/>
          <p:nvPr/>
        </p:nvSpPr>
        <p:spPr>
          <a:xfrm>
            <a:off x="5964746" y="2530109"/>
            <a:ext cx="3949212" cy="72684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3272" b="1" spc="-121">
                <a:solidFill>
                  <a:srgbClr val="0B50A1"/>
                </a:solidFill>
                <a:latin typeface="SimSun"/>
                <a:ea typeface="SimSun"/>
              </a:rPr>
              <a:t>研究内容与技术路线</a:t>
            </a:r>
          </a:p>
        </p:txBody>
      </p:sp>
      <p:sp>
        <p:nvSpPr>
          <p:cNvPr id="21" name="P02_Text_7_03"/>
          <p:cNvSpPr txBox="1"/>
          <p:nvPr/>
        </p:nvSpPr>
        <p:spPr>
          <a:xfrm>
            <a:off x="4725129" y="3643435"/>
            <a:ext cx="1031893" cy="96472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4343" b="1" spc="-706">
                <a:solidFill>
                  <a:srgbClr val="0950A2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22" name="P02_Text_8_关键对照与创新设计"/>
          <p:cNvSpPr txBox="1"/>
          <p:nvPr/>
        </p:nvSpPr>
        <p:spPr>
          <a:xfrm>
            <a:off x="5972038" y="3688357"/>
            <a:ext cx="3952825" cy="73474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3307" b="1" spc="-161">
                <a:solidFill>
                  <a:srgbClr val="0A52A3"/>
                </a:solidFill>
                <a:latin typeface="SimSun"/>
                <a:ea typeface="SimSun"/>
              </a:rPr>
              <a:t>关键对照与创新设计</a:t>
            </a:r>
          </a:p>
        </p:txBody>
      </p:sp>
      <p:sp>
        <p:nvSpPr>
          <p:cNvPr id="23" name="P02_Text_9_04"/>
          <p:cNvSpPr txBox="1"/>
          <p:nvPr/>
        </p:nvSpPr>
        <p:spPr>
          <a:xfrm>
            <a:off x="4725129" y="4758498"/>
            <a:ext cx="1039184" cy="96472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4343" b="1" spc="-649">
                <a:solidFill>
                  <a:srgbClr val="0850A3"/>
                </a:solidFill>
                <a:latin typeface="Microsoft YaHei"/>
                <a:ea typeface="Microsoft YaHei"/>
              </a:rPr>
              <a:t>04</a:t>
            </a:r>
          </a:p>
        </p:txBody>
      </p:sp>
      <p:sp>
        <p:nvSpPr>
          <p:cNvPr id="24" name="P02_Text_10_评审反馈与可迁移经验"/>
          <p:cNvSpPr txBox="1"/>
          <p:nvPr/>
        </p:nvSpPr>
        <p:spPr>
          <a:xfrm>
            <a:off x="5964746" y="4804371"/>
            <a:ext cx="4354829" cy="720877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3245" b="1" spc="-84">
                <a:solidFill>
                  <a:srgbClr val="0C52A2"/>
                </a:solidFill>
                <a:latin typeface="SimSun"/>
                <a:ea typeface="SimSun"/>
              </a:rPr>
              <a:t>评审反馈与可迁移经验</a:t>
            </a:r>
          </a:p>
        </p:txBody>
      </p:sp>
      <p:sp>
        <p:nvSpPr>
          <p:cNvPr id="25" name="P02_Text_11_根据原始材料组织"/>
          <p:cNvSpPr txBox="1"/>
          <p:nvPr/>
        </p:nvSpPr>
        <p:spPr>
          <a:xfrm>
            <a:off x="9617971" y="6388112"/>
            <a:ext cx="1359895" cy="262969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83" b="0" spc="41">
                <a:solidFill>
                  <a:srgbClr val="3766B1"/>
                </a:solidFill>
                <a:latin typeface="Microsoft YaHei"/>
                <a:ea typeface="Microsoft YaHei"/>
              </a:rPr>
              <a:t>根据原始材料组织</a:t>
            </a:r>
          </a:p>
        </p:txBody>
      </p:sp>
      <p:sp>
        <p:nvSpPr>
          <p:cNvPr id="26" name="P02_Text_12_2/12"/>
          <p:cNvSpPr txBox="1"/>
          <p:nvPr/>
        </p:nvSpPr>
        <p:spPr>
          <a:xfrm>
            <a:off x="11360727" y="6394124"/>
            <a:ext cx="507968" cy="281581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67" b="0" spc="150">
                <a:solidFill>
                  <a:srgbClr val="3B6CB7"/>
                </a:solidFill>
                <a:latin typeface="SimHei"/>
                <a:ea typeface="SimHei"/>
              </a:rPr>
              <a:t>2/</a:t>
            </a:r>
            <a:r>
              <a:rPr sz="1267" b="0" spc="150">
                <a:solidFill>
                  <a:srgbClr val="648FC2"/>
                </a:solidFill>
                <a:latin typeface="SimHei"/>
                <a:ea typeface="SimHei"/>
              </a:rPr>
              <a:t>1</a:t>
            </a:r>
            <a:r>
              <a:rPr sz="1267" b="0" spc="150">
                <a:solidFill>
                  <a:srgbClr val="3268B8"/>
                </a:solidFill>
                <a:latin typeface="SimHei"/>
                <a:ea typeface="SimHei"/>
              </a:rPr>
              <a:t>2</a:t>
            </a:r>
          </a:p>
        </p:txBody>
      </p:sp>
      <p:sp>
        <p:nvSpPr>
          <p:cNvPr id="27" name="P02_Text_60_提"/>
          <p:cNvSpPr txBox="1"/>
          <p:nvPr/>
        </p:nvSpPr>
        <p:spPr>
          <a:xfrm>
            <a:off x="1604211" y="3175663"/>
            <a:ext cx="1616892" cy="162197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7301" b="1" spc="-412">
                <a:solidFill>
                  <a:srgbClr val="FCFCFD"/>
                </a:solidFill>
                <a:latin typeface="SimSun"/>
                <a:ea typeface="SimSun"/>
              </a:rPr>
              <a:t>提</a:t>
            </a:r>
          </a:p>
        </p:txBody>
      </p:sp>
      <p:sp>
        <p:nvSpPr>
          <p:cNvPr id="28" name="P02_Text_61_纲"/>
          <p:cNvSpPr txBox="1"/>
          <p:nvPr/>
        </p:nvSpPr>
        <p:spPr>
          <a:xfrm>
            <a:off x="1611502" y="4207791"/>
            <a:ext cx="1620761" cy="1662317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7483" b="1" spc="-708">
                <a:solidFill>
                  <a:srgbClr val="FBFCFD"/>
                </a:solidFill>
                <a:latin typeface="SimSun"/>
                <a:ea typeface="SimSun"/>
              </a:rPr>
              <a:t>纲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03_Panel_00"/>
          <p:cNvSpPr/>
          <p:nvPr/>
        </p:nvSpPr>
        <p:spPr>
          <a:xfrm>
            <a:off x="218756" y="940151"/>
            <a:ext cx="11754488" cy="765239"/>
          </a:xfrm>
          <a:prstGeom prst="rect">
            <a:avLst/>
          </a:prstGeom>
          <a:gradFill rotWithShape="1">
            <a:gsLst>
              <a:gs pos="0">
                <a:srgbClr val="ECF6FE"/>
              </a:gs>
              <a:gs pos="100000">
                <a:srgbClr val="ECF5FE"/>
              </a:gs>
            </a:gsLst>
            <a:lin ang="0" scaled="1"/>
          </a:gradFill>
          <a:ln w="6985">
            <a:solidFill>
              <a:srgbClr val="EFF9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P03_Panel_01"/>
          <p:cNvSpPr/>
          <p:nvPr/>
        </p:nvSpPr>
        <p:spPr>
          <a:xfrm>
            <a:off x="226048" y="1880302"/>
            <a:ext cx="3879273" cy="3571116"/>
          </a:xfrm>
          <a:prstGeom prst="rect">
            <a:avLst/>
          </a:prstGeom>
          <a:gradFill rotWithShape="1">
            <a:gsLst>
              <a:gs pos="0">
                <a:srgbClr val="FEFEFE"/>
              </a:gs>
              <a:gs pos="100000">
                <a:srgbClr val="FEFEFE"/>
              </a:gs>
            </a:gsLst>
            <a:lin ang="0" scaled="1"/>
          </a:gradFill>
          <a:ln w="6985">
            <a:solidFill>
              <a:srgbClr val="629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P03_Panel_02"/>
          <p:cNvSpPr/>
          <p:nvPr/>
        </p:nvSpPr>
        <p:spPr>
          <a:xfrm>
            <a:off x="4229282" y="1880302"/>
            <a:ext cx="3748019" cy="3571116"/>
          </a:xfrm>
          <a:prstGeom prst="rect">
            <a:avLst/>
          </a:prstGeom>
          <a:gradFill rotWithShape="1">
            <a:gsLst>
              <a:gs pos="0">
                <a:srgbClr val="FEFEFE"/>
              </a:gs>
              <a:gs pos="100000">
                <a:srgbClr val="FEFEFE"/>
              </a:gs>
            </a:gsLst>
            <a:lin ang="0" scaled="1"/>
          </a:gradFill>
          <a:ln w="6985">
            <a:solidFill>
              <a:srgbClr val="578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P03_Panel_03"/>
          <p:cNvSpPr/>
          <p:nvPr/>
        </p:nvSpPr>
        <p:spPr>
          <a:xfrm>
            <a:off x="8093971" y="1880302"/>
            <a:ext cx="3879273" cy="3571116"/>
          </a:xfrm>
          <a:prstGeom prst="rect">
            <a:avLst/>
          </a:prstGeom>
          <a:gradFill rotWithShape="1">
            <a:gsLst>
              <a:gs pos="0">
                <a:srgbClr val="FEFEFE"/>
              </a:gs>
              <a:gs pos="100000">
                <a:srgbClr val="FEFEFE"/>
              </a:gs>
            </a:gsLst>
            <a:lin ang="0" scaled="1"/>
          </a:gradFill>
          <a:ln w="6985">
            <a:solidFill>
              <a:srgbClr val="6AA1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P03_Panel_04"/>
          <p:cNvSpPr/>
          <p:nvPr/>
        </p:nvSpPr>
        <p:spPr>
          <a:xfrm>
            <a:off x="226048" y="1880302"/>
            <a:ext cx="3879273" cy="561175"/>
          </a:xfrm>
          <a:prstGeom prst="rect">
            <a:avLst/>
          </a:prstGeom>
          <a:gradFill rotWithShape="1">
            <a:gsLst>
              <a:gs pos="0">
                <a:srgbClr val="0760BD"/>
              </a:gs>
              <a:gs pos="100000">
                <a:srgbClr val="0255B1"/>
              </a:gs>
            </a:gsLst>
            <a:lin ang="0" scaled="1"/>
          </a:gradFill>
          <a:ln w="6985">
            <a:solidFill>
              <a:srgbClr val="629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P03_Panel_05"/>
          <p:cNvSpPr/>
          <p:nvPr/>
        </p:nvSpPr>
        <p:spPr>
          <a:xfrm>
            <a:off x="4229282" y="1880302"/>
            <a:ext cx="3748019" cy="561175"/>
          </a:xfrm>
          <a:prstGeom prst="rect">
            <a:avLst/>
          </a:prstGeom>
          <a:gradFill rotWithShape="1">
            <a:gsLst>
              <a:gs pos="0">
                <a:srgbClr val="0660BD"/>
              </a:gs>
              <a:gs pos="100000">
                <a:srgbClr val="0258B3"/>
              </a:gs>
            </a:gsLst>
            <a:lin ang="0" scaled="1"/>
          </a:gradFill>
          <a:ln w="6985">
            <a:solidFill>
              <a:srgbClr val="578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P03_Panel_06"/>
          <p:cNvSpPr/>
          <p:nvPr/>
        </p:nvSpPr>
        <p:spPr>
          <a:xfrm>
            <a:off x="8093971" y="1880302"/>
            <a:ext cx="3879273" cy="561175"/>
          </a:xfrm>
          <a:prstGeom prst="rect">
            <a:avLst/>
          </a:prstGeom>
          <a:gradFill rotWithShape="1">
            <a:gsLst>
              <a:gs pos="0">
                <a:srgbClr val="0661BE"/>
              </a:gs>
              <a:gs pos="100000">
                <a:srgbClr val="025BB8"/>
              </a:gs>
            </a:gsLst>
            <a:lin ang="0" scaled="1"/>
          </a:gradFill>
          <a:ln w="6985">
            <a:solidFill>
              <a:srgbClr val="6AA1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P03_Panel_07"/>
          <p:cNvSpPr/>
          <p:nvPr/>
        </p:nvSpPr>
        <p:spPr>
          <a:xfrm>
            <a:off x="226048" y="5582601"/>
            <a:ext cx="5797033" cy="736087"/>
          </a:xfrm>
          <a:prstGeom prst="rect">
            <a:avLst/>
          </a:prstGeom>
          <a:gradFill rotWithShape="1">
            <a:gsLst>
              <a:gs pos="0">
                <a:srgbClr val="FEF3F2"/>
              </a:gs>
              <a:gs pos="100000">
                <a:srgbClr val="FEF3F3"/>
              </a:gs>
            </a:gsLst>
            <a:lin ang="0" scaled="1"/>
          </a:gradFill>
          <a:ln w="6985">
            <a:solidFill>
              <a:srgbClr val="FCE8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P03_Panel_08"/>
          <p:cNvSpPr/>
          <p:nvPr/>
        </p:nvSpPr>
        <p:spPr>
          <a:xfrm>
            <a:off x="6176211" y="5582601"/>
            <a:ext cx="5797033" cy="736087"/>
          </a:xfrm>
          <a:prstGeom prst="rect">
            <a:avLst/>
          </a:prstGeom>
          <a:gradFill rotWithShape="1">
            <a:gsLst>
              <a:gs pos="0">
                <a:srgbClr val="ECF6FE"/>
              </a:gs>
              <a:gs pos="100000">
                <a:srgbClr val="ECF6FE"/>
              </a:gs>
            </a:gsLst>
            <a:lin ang="0" scaled="1"/>
          </a:gradFill>
          <a:ln w="6985">
            <a:solidFill>
              <a:srgbClr val="E4F0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>
            <a:off x="269799" y="692359"/>
            <a:ext cx="11688861" cy="0"/>
          </a:xfrm>
          <a:prstGeom prst="line">
            <a:avLst/>
          </a:prstGeom>
          <a:ln w="12700">
            <a:solidFill>
              <a:srgbClr val="87B8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2785493" y="6624784"/>
            <a:ext cx="2231311" cy="0"/>
          </a:xfrm>
          <a:prstGeom prst="line">
            <a:avLst/>
          </a:prstGeom>
          <a:ln w="12700">
            <a:solidFill>
              <a:srgbClr val="E2EDF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7160612" y="6624784"/>
            <a:ext cx="2129225" cy="0"/>
          </a:xfrm>
          <a:prstGeom prst="line">
            <a:avLst/>
          </a:prstGeom>
          <a:ln w="12700">
            <a:solidFill>
              <a:srgbClr val="DCE7F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03_Illustration_01" descr="slide_003.png"/>
          <p:cNvPicPr>
            <a:picLocks noChangeAspect="1"/>
          </p:cNvPicPr>
          <p:nvPr/>
        </p:nvPicPr>
        <p:blipFill>
          <a:blip r:embed="rId2"/>
          <a:srcRect l="2871" t="53029" r="66388" b="20510"/>
          <a:stretch>
            <a:fillRect/>
          </a:stretch>
        </p:blipFill>
        <p:spPr>
          <a:xfrm>
            <a:off x="350010" y="3636708"/>
            <a:ext cx="3748019" cy="1814710"/>
          </a:xfrm>
          <a:custGeom>
            <a:avLst/>
            <a:gdLst/>
            <a:ahLst/>
            <a:cxnLst/>
            <a:rect l="0" t="0" r="r" b="b"/>
            <a:pathLst>
              <a:path w="100000" h="100000" stroke="0" extrusionOk="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</p:spPr>
      </p:pic>
      <p:pic>
        <p:nvPicPr>
          <p:cNvPr id="15" name="P03_Illustration_02" descr="slide_003.png"/>
          <p:cNvPicPr>
            <a:picLocks noChangeAspect="1"/>
          </p:cNvPicPr>
          <p:nvPr/>
        </p:nvPicPr>
        <p:blipFill>
          <a:blip r:embed="rId2"/>
          <a:srcRect l="34689" t="53029" r="34569" b="20404"/>
          <a:stretch>
            <a:fillRect/>
          </a:stretch>
        </p:blipFill>
        <p:spPr>
          <a:xfrm>
            <a:off x="4229282" y="3636708"/>
            <a:ext cx="3748019" cy="1821998"/>
          </a:xfrm>
          <a:custGeom>
            <a:avLst/>
            <a:gdLst/>
            <a:ahLst/>
            <a:cxnLst/>
            <a:rect l="0" t="0" r="r" b="b"/>
            <a:pathLst>
              <a:path w="100000" h="100000" stroke="0" extrusionOk="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16" name="P03_Illustration_03_LabelBackground_14"/>
          <p:cNvSpPr/>
          <p:nvPr/>
        </p:nvSpPr>
        <p:spPr>
          <a:xfrm>
            <a:off x="11105512" y="3680436"/>
            <a:ext cx="641684" cy="189488"/>
          </a:xfrm>
          <a:prstGeom prst="rect">
            <a:avLst/>
          </a:prstGeom>
          <a:solidFill>
            <a:srgbClr val="FDF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03_Illustration_03" descr="slide_003.png"/>
          <p:cNvPicPr>
            <a:picLocks noChangeAspect="1"/>
          </p:cNvPicPr>
          <p:nvPr/>
        </p:nvPicPr>
        <p:blipFill>
          <a:blip r:embed="rId2"/>
          <a:srcRect l="66866" t="53241" r="1854" b="20510"/>
          <a:stretch>
            <a:fillRect/>
          </a:stretch>
        </p:blipFill>
        <p:spPr>
          <a:xfrm>
            <a:off x="8152306" y="3651284"/>
            <a:ext cx="3813646" cy="1800134"/>
          </a:xfrm>
          <a:custGeom>
            <a:avLst/>
            <a:gdLst/>
            <a:ahLst/>
            <a:cxnLst/>
            <a:rect l="0" t="0" r="r" b="b"/>
            <a:pathLst>
              <a:path w="100000" h="100000" stroke="0" extrusionOk="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  <a:moveTo>
                  <a:pt x="77438" y="1619"/>
                </a:moveTo>
                <a:lnTo>
                  <a:pt x="77438" y="12146"/>
                </a:lnTo>
                <a:lnTo>
                  <a:pt x="94264" y="12146"/>
                </a:lnTo>
                <a:lnTo>
                  <a:pt x="94264" y="1619"/>
                </a:lnTo>
                <a:close/>
              </a:path>
            </a:pathLst>
          </a:custGeom>
        </p:spPr>
      </p:pic>
      <p:sp>
        <p:nvSpPr>
          <p:cNvPr id="18" name="P03_Text_0_1.1 立项依据与科学问题"/>
          <p:cNvSpPr txBox="1"/>
          <p:nvPr/>
        </p:nvSpPr>
        <p:spPr>
          <a:xfrm>
            <a:off x="306258" y="131419"/>
            <a:ext cx="4939886" cy="74055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3333" b="1" spc="-37">
                <a:solidFill>
                  <a:srgbClr val="0754B1"/>
                </a:solidFill>
                <a:latin typeface="SimSun"/>
                <a:ea typeface="SimSun"/>
              </a:rPr>
              <a:t>1.1</a:t>
            </a:r>
            <a:r>
              <a:rPr sz="3333" b="1" spc="-37">
                <a:solidFill>
                  <a:srgbClr val="558FCD"/>
                </a:solidFill>
                <a:latin typeface="SimSun"/>
                <a:ea typeface="SimSun"/>
              </a:rPr>
              <a:t> </a:t>
            </a:r>
            <a:r>
              <a:rPr sz="3333" b="1" spc="-37">
                <a:solidFill>
                  <a:srgbClr val="0D53AE"/>
                </a:solidFill>
                <a:latin typeface="SimSun"/>
                <a:ea typeface="SimSun"/>
              </a:rPr>
              <a:t>立项依据与科学问题</a:t>
            </a:r>
          </a:p>
        </p:txBody>
      </p:sp>
      <p:sp>
        <p:nvSpPr>
          <p:cNvPr id="19" name="P03_Text_1_社会互动能够促进听觉技能习得，其神经机制仍待"/>
          <p:cNvSpPr txBox="1"/>
          <p:nvPr/>
        </p:nvSpPr>
        <p:spPr>
          <a:xfrm>
            <a:off x="1567751" y="1070629"/>
            <a:ext cx="9408781" cy="754268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3395" b="1" spc="-440">
                <a:solidFill>
                  <a:srgbClr val="C60810"/>
                </a:solidFill>
                <a:latin typeface="SimSun"/>
                <a:ea typeface="SimSun"/>
              </a:rPr>
              <a:t>社会互动</a:t>
            </a:r>
            <a:r>
              <a:rPr sz="3395" b="1" spc="-440">
                <a:solidFill>
                  <a:srgbClr val="0950AB"/>
                </a:solidFill>
                <a:latin typeface="SimSun"/>
                <a:ea typeface="SimSun"/>
              </a:rPr>
              <a:t>能够促进听觉技能习得，其神经机制仍待阐明</a:t>
            </a:r>
          </a:p>
        </p:txBody>
      </p:sp>
      <p:sp>
        <p:nvSpPr>
          <p:cNvPr id="20" name="P03_Text_2_现实需求：理解听觉与沟通技能的获得"/>
          <p:cNvSpPr txBox="1"/>
          <p:nvPr/>
        </p:nvSpPr>
        <p:spPr>
          <a:xfrm>
            <a:off x="466679" y="2059650"/>
            <a:ext cx="3562869" cy="360439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22" b="0" spc="-52">
                <a:solidFill>
                  <a:srgbClr val="F9FCFE"/>
                </a:solidFill>
                <a:latin typeface="SimSun"/>
                <a:ea typeface="SimSun"/>
              </a:rPr>
              <a:t>现实需求：理解听觉与沟通技能的获得</a:t>
            </a:r>
          </a:p>
        </p:txBody>
      </p:sp>
      <p:sp>
        <p:nvSpPr>
          <p:cNvPr id="21" name="P03_Text_3_现有基础：社会暴露可加速沙鼠听觉任务学习"/>
          <p:cNvSpPr txBox="1"/>
          <p:nvPr/>
        </p:nvSpPr>
        <p:spPr>
          <a:xfrm>
            <a:off x="4375120" y="2068144"/>
            <a:ext cx="3598575" cy="342849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43" b="0" spc="-198">
                <a:solidFill>
                  <a:srgbClr val="F8FBFD"/>
                </a:solidFill>
                <a:latin typeface="SimSun"/>
                <a:ea typeface="SimSun"/>
              </a:rPr>
              <a:t>现有基础：社会暴露可加速沙鼠听觉任务学习</a:t>
            </a:r>
          </a:p>
        </p:txBody>
      </p:sp>
      <p:sp>
        <p:nvSpPr>
          <p:cNvPr id="22" name="P03_Text_4_科学缺口：社会线索如何改变听觉皮层编码？"/>
          <p:cNvSpPr txBox="1"/>
          <p:nvPr/>
        </p:nvSpPr>
        <p:spPr>
          <a:xfrm>
            <a:off x="8232517" y="2049806"/>
            <a:ext cx="3791378" cy="39770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790" b="1" spc="-389">
                <a:solidFill>
                  <a:srgbClr val="FAFCFE"/>
                </a:solidFill>
                <a:latin typeface="SimSun"/>
                <a:ea typeface="SimSun"/>
              </a:rPr>
              <a:t>科学缺口：社会线索如何改变听觉皮层编码？</a:t>
            </a:r>
          </a:p>
        </p:txBody>
      </p:sp>
      <p:sp>
        <p:nvSpPr>
          <p:cNvPr id="23" name="P03_Text_5_听觉是社交沟通的基础，"/>
          <p:cNvSpPr txBox="1"/>
          <p:nvPr/>
        </p:nvSpPr>
        <p:spPr>
          <a:xfrm>
            <a:off x="634392" y="2681760"/>
            <a:ext cx="2261952" cy="32207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49" b="0" spc="70">
                <a:solidFill>
                  <a:srgbClr val="454A50"/>
                </a:solidFill>
                <a:latin typeface="Microsoft YaHei"/>
                <a:ea typeface="Microsoft YaHei"/>
              </a:rPr>
              <a:t>听觉</a:t>
            </a:r>
            <a:r>
              <a:rPr sz="1449" b="0" spc="70">
                <a:solidFill>
                  <a:srgbClr val="20272E"/>
                </a:solidFill>
                <a:latin typeface="Microsoft YaHei"/>
                <a:ea typeface="Microsoft YaHei"/>
              </a:rPr>
              <a:t>是</a:t>
            </a:r>
            <a:r>
              <a:rPr sz="1449" b="0" spc="70">
                <a:solidFill>
                  <a:srgbClr val="CE0C0E"/>
                </a:solidFill>
                <a:latin typeface="Microsoft YaHei"/>
                <a:ea typeface="Microsoft YaHei"/>
              </a:rPr>
              <a:t>社交沟通</a:t>
            </a:r>
            <a:r>
              <a:rPr sz="1449" b="0" spc="70">
                <a:solidFill>
                  <a:srgbClr val="2A2C34"/>
                </a:solidFill>
                <a:latin typeface="Microsoft YaHei"/>
                <a:ea typeface="Microsoft YaHei"/>
              </a:rPr>
              <a:t>的基础，</a:t>
            </a:r>
          </a:p>
        </p:txBody>
      </p:sp>
      <p:sp>
        <p:nvSpPr>
          <p:cNvPr id="24" name="P03_Text_6_在发育期，社会暴露可加速"/>
          <p:cNvSpPr txBox="1"/>
          <p:nvPr/>
        </p:nvSpPr>
        <p:spPr>
          <a:xfrm>
            <a:off x="4586584" y="2664534"/>
            <a:ext cx="2644222" cy="360719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23" b="0" spc="3">
                <a:solidFill>
                  <a:srgbClr val="33353F"/>
                </a:solidFill>
                <a:latin typeface="Microsoft YaHei"/>
                <a:ea typeface="Microsoft YaHei"/>
              </a:rPr>
              <a:t>在发育期，</a:t>
            </a:r>
            <a:r>
              <a:rPr sz="1623" b="0" spc="3">
                <a:solidFill>
                  <a:srgbClr val="D50F13"/>
                </a:solidFill>
                <a:latin typeface="Microsoft YaHei"/>
                <a:ea typeface="Microsoft YaHei"/>
              </a:rPr>
              <a:t>社会暴</a:t>
            </a:r>
            <a:r>
              <a:rPr sz="1623" b="0" spc="3">
                <a:solidFill>
                  <a:srgbClr val="D92F32"/>
                </a:solidFill>
                <a:latin typeface="Microsoft YaHei"/>
                <a:ea typeface="Microsoft YaHei"/>
              </a:rPr>
              <a:t>露</a:t>
            </a:r>
            <a:r>
              <a:rPr sz="1623" b="0" spc="3">
                <a:solidFill>
                  <a:srgbClr val="50565E"/>
                </a:solidFill>
                <a:latin typeface="Microsoft YaHei"/>
                <a:ea typeface="Microsoft YaHei"/>
              </a:rPr>
              <a:t>可</a:t>
            </a:r>
            <a:r>
              <a:rPr sz="1623" b="0" spc="3">
                <a:solidFill>
                  <a:srgbClr val="D5141B"/>
                </a:solidFill>
                <a:latin typeface="Microsoft YaHei"/>
                <a:ea typeface="Microsoft YaHei"/>
              </a:rPr>
              <a:t>加速</a:t>
            </a:r>
          </a:p>
        </p:txBody>
      </p:sp>
      <p:sp>
        <p:nvSpPr>
          <p:cNvPr id="25" name="P03_Text_7_社会线索如何改变听觉皮层编码，"/>
          <p:cNvSpPr txBox="1"/>
          <p:nvPr/>
        </p:nvSpPr>
        <p:spPr>
          <a:xfrm>
            <a:off x="8465856" y="2681760"/>
            <a:ext cx="3013014" cy="32207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49" b="0" spc="58">
                <a:solidFill>
                  <a:srgbClr val="D4141A"/>
                </a:solidFill>
                <a:latin typeface="Microsoft YaHei"/>
                <a:ea typeface="Microsoft YaHei"/>
              </a:rPr>
              <a:t>社会线索</a:t>
            </a:r>
            <a:r>
              <a:rPr sz="1449" b="0" spc="58">
                <a:solidFill>
                  <a:srgbClr val="232731"/>
                </a:solidFill>
                <a:latin typeface="Microsoft YaHei"/>
                <a:ea typeface="Microsoft YaHei"/>
              </a:rPr>
              <a:t>如何改变听</a:t>
            </a:r>
            <a:r>
              <a:rPr sz="1449" b="0" spc="58">
                <a:solidFill>
                  <a:srgbClr val="D42023"/>
                </a:solidFill>
                <a:latin typeface="Microsoft YaHei"/>
                <a:ea typeface="Microsoft YaHei"/>
              </a:rPr>
              <a:t>觉皮层编码，</a:t>
            </a:r>
          </a:p>
        </p:txBody>
      </p:sp>
      <p:sp>
        <p:nvSpPr>
          <p:cNvPr id="26" name="P03_Text_8_理解听觉与沟通技能的获得"/>
          <p:cNvSpPr txBox="1"/>
          <p:nvPr/>
        </p:nvSpPr>
        <p:spPr>
          <a:xfrm>
            <a:off x="619809" y="2980342"/>
            <a:ext cx="2606172" cy="325357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64" b="0" spc="161">
                <a:solidFill>
                  <a:srgbClr val="20232A"/>
                </a:solidFill>
                <a:latin typeface="Microsoft YaHei"/>
                <a:ea typeface="Microsoft YaHei"/>
              </a:rPr>
              <a:t>理解</a:t>
            </a:r>
            <a:r>
              <a:rPr sz="1464" b="0" spc="161">
                <a:solidFill>
                  <a:srgbClr val="393D46"/>
                </a:solidFill>
                <a:latin typeface="Microsoft YaHei"/>
                <a:ea typeface="Microsoft YaHei"/>
              </a:rPr>
              <a:t>听</a:t>
            </a:r>
            <a:r>
              <a:rPr sz="1464" b="0" spc="161">
                <a:solidFill>
                  <a:srgbClr val="1E2127"/>
                </a:solidFill>
                <a:latin typeface="Microsoft YaHei"/>
                <a:ea typeface="Microsoft YaHei"/>
              </a:rPr>
              <a:t>觉与沟通技能的获得</a:t>
            </a:r>
          </a:p>
        </p:txBody>
      </p:sp>
      <p:sp>
        <p:nvSpPr>
          <p:cNvPr id="27" name="P03_Text_9_沙鼠的听觉任务学习，提示"/>
          <p:cNvSpPr txBox="1"/>
          <p:nvPr/>
        </p:nvSpPr>
        <p:spPr>
          <a:xfrm>
            <a:off x="4593876" y="2979684"/>
            <a:ext cx="2632437" cy="334953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07" b="0" spc="130">
                <a:solidFill>
                  <a:srgbClr val="272C37"/>
                </a:solidFill>
                <a:latin typeface="Microsoft YaHei"/>
                <a:ea typeface="Microsoft YaHei"/>
              </a:rPr>
              <a:t>沙鼠的</a:t>
            </a:r>
            <a:r>
              <a:rPr sz="1507" b="0" spc="130">
                <a:solidFill>
                  <a:srgbClr val="D11315"/>
                </a:solidFill>
                <a:latin typeface="Microsoft YaHei"/>
                <a:ea typeface="Microsoft YaHei"/>
              </a:rPr>
              <a:t>听觉任务学习</a:t>
            </a:r>
            <a:r>
              <a:rPr sz="1507" b="0" spc="130">
                <a:solidFill>
                  <a:srgbClr val="121525"/>
                </a:solidFill>
                <a:latin typeface="Microsoft YaHei"/>
                <a:ea typeface="Microsoft YaHei"/>
              </a:rPr>
              <a:t>，提示</a:t>
            </a:r>
          </a:p>
        </p:txBody>
      </p:sp>
      <p:sp>
        <p:nvSpPr>
          <p:cNvPr id="28" name="P03_Text_10_从而促进后续的听觉任务学习，"/>
          <p:cNvSpPr txBox="1"/>
          <p:nvPr/>
        </p:nvSpPr>
        <p:spPr>
          <a:xfrm>
            <a:off x="8473148" y="2979684"/>
            <a:ext cx="2916820" cy="334953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07" b="0" spc="50">
                <a:solidFill>
                  <a:srgbClr val="25272B"/>
                </a:solidFill>
                <a:latin typeface="Microsoft YaHei"/>
                <a:ea typeface="Microsoft YaHei"/>
              </a:rPr>
              <a:t>从而促进后续的</a:t>
            </a:r>
            <a:r>
              <a:rPr sz="1507" b="0" spc="50">
                <a:solidFill>
                  <a:srgbClr val="454C4F"/>
                </a:solidFill>
                <a:latin typeface="Microsoft YaHei"/>
                <a:ea typeface="Microsoft YaHei"/>
              </a:rPr>
              <a:t>听</a:t>
            </a:r>
            <a:r>
              <a:rPr sz="1507" b="0" spc="50">
                <a:solidFill>
                  <a:srgbClr val="292F38"/>
                </a:solidFill>
                <a:latin typeface="Microsoft YaHei"/>
                <a:ea typeface="Microsoft YaHei"/>
              </a:rPr>
              <a:t>觉任务学习，</a:t>
            </a:r>
          </a:p>
        </p:txBody>
      </p:sp>
      <p:sp>
        <p:nvSpPr>
          <p:cNvPr id="29" name="P03_Text_11_对个体的社会适应至关重要。"/>
          <p:cNvSpPr txBox="1"/>
          <p:nvPr/>
        </p:nvSpPr>
        <p:spPr>
          <a:xfrm>
            <a:off x="619809" y="3293068"/>
            <a:ext cx="2712648" cy="334953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07" b="0" spc="46">
                <a:solidFill>
                  <a:srgbClr val="33353D"/>
                </a:solidFill>
                <a:latin typeface="Microsoft YaHei"/>
                <a:ea typeface="Microsoft YaHei"/>
              </a:rPr>
              <a:t>对个体的</a:t>
            </a:r>
            <a:r>
              <a:rPr sz="1507" b="0" spc="46">
                <a:solidFill>
                  <a:srgbClr val="D00C0E"/>
                </a:solidFill>
                <a:latin typeface="Microsoft YaHei"/>
                <a:ea typeface="Microsoft YaHei"/>
              </a:rPr>
              <a:t>社会适应</a:t>
            </a:r>
            <a:r>
              <a:rPr sz="1507" b="0" spc="46">
                <a:solidFill>
                  <a:srgbClr val="1B1F26"/>
                </a:solidFill>
                <a:latin typeface="Microsoft YaHei"/>
                <a:ea typeface="Microsoft YaHei"/>
              </a:rPr>
              <a:t>至</a:t>
            </a:r>
            <a:r>
              <a:rPr sz="1507" b="0" spc="46">
                <a:solidFill>
                  <a:srgbClr val="333940"/>
                </a:solidFill>
                <a:latin typeface="Microsoft YaHei"/>
                <a:ea typeface="Microsoft YaHei"/>
              </a:rPr>
              <a:t>关重要</a:t>
            </a:r>
            <a:r>
              <a:rPr sz="1507" b="0" spc="46">
                <a:solidFill>
                  <a:srgbClr val="191C25"/>
                </a:solidFill>
                <a:latin typeface="Microsoft YaHei"/>
                <a:ea typeface="Microsoft YaHei"/>
              </a:rPr>
              <a:t>。</a:t>
            </a:r>
          </a:p>
        </p:txBody>
      </p:sp>
      <p:sp>
        <p:nvSpPr>
          <p:cNvPr id="30" name="P03_Text_12_社会经验能够促进听觉技能习得。"/>
          <p:cNvSpPr txBox="1"/>
          <p:nvPr/>
        </p:nvSpPr>
        <p:spPr>
          <a:xfrm>
            <a:off x="4593876" y="3293068"/>
            <a:ext cx="3142868" cy="334953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07" b="0" spc="66">
                <a:solidFill>
                  <a:srgbClr val="2B2B31"/>
                </a:solidFill>
                <a:latin typeface="Microsoft YaHei"/>
                <a:ea typeface="Microsoft YaHei"/>
              </a:rPr>
              <a:t>社会经验能够促进听觉技能习得。</a:t>
            </a:r>
          </a:p>
        </p:txBody>
      </p:sp>
      <p:sp>
        <p:nvSpPr>
          <p:cNvPr id="31" name="P03_Text_13_其神经机制仍待阐明。"/>
          <p:cNvSpPr txBox="1"/>
          <p:nvPr/>
        </p:nvSpPr>
        <p:spPr>
          <a:xfrm>
            <a:off x="8480440" y="3301906"/>
            <a:ext cx="2060622" cy="312342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6" b="0" spc="115">
                <a:solidFill>
                  <a:srgbClr val="3F424B"/>
                </a:solidFill>
                <a:latin typeface="Microsoft YaHei"/>
                <a:ea typeface="Microsoft YaHei"/>
              </a:rPr>
              <a:t>其</a:t>
            </a:r>
            <a:r>
              <a:rPr sz="1406" b="0" spc="115">
                <a:solidFill>
                  <a:srgbClr val="292A33"/>
                </a:solidFill>
                <a:latin typeface="Microsoft YaHei"/>
                <a:ea typeface="Microsoft YaHei"/>
              </a:rPr>
              <a:t>神经</a:t>
            </a:r>
            <a:r>
              <a:rPr sz="1406" b="0" spc="115">
                <a:solidFill>
                  <a:srgbClr val="11141F"/>
                </a:solidFill>
                <a:latin typeface="Microsoft YaHei"/>
                <a:ea typeface="Microsoft YaHei"/>
              </a:rPr>
              <a:t>机制仍</a:t>
            </a:r>
            <a:r>
              <a:rPr sz="1406" b="0" spc="115">
                <a:solidFill>
                  <a:srgbClr val="333539"/>
                </a:solidFill>
                <a:latin typeface="Microsoft YaHei"/>
                <a:ea typeface="Microsoft YaHei"/>
              </a:rPr>
              <a:t>待阐明。</a:t>
            </a:r>
          </a:p>
        </p:txBody>
      </p:sp>
      <p:sp>
        <p:nvSpPr>
          <p:cNvPr id="32" name="P03_Text_14_听觉皮层"/>
          <p:cNvSpPr txBox="1"/>
          <p:nvPr/>
        </p:nvSpPr>
        <p:spPr>
          <a:xfrm>
            <a:off x="11127388" y="3684452"/>
            <a:ext cx="716984" cy="26028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71" b="0" spc="7">
                <a:solidFill>
                  <a:srgbClr val="2A65CA"/>
                </a:solidFill>
                <a:latin typeface="Microsoft YaHei"/>
                <a:ea typeface="Microsoft YaHei"/>
              </a:rPr>
              <a:t>听觉皮层</a:t>
            </a:r>
          </a:p>
        </p:txBody>
      </p:sp>
      <p:sp>
        <p:nvSpPr>
          <p:cNvPr id="33" name="P03_Text_15_关键问题：这种改变是否参与后续学习加速？"/>
          <p:cNvSpPr txBox="1"/>
          <p:nvPr/>
        </p:nvSpPr>
        <p:spPr>
          <a:xfrm>
            <a:off x="1225033" y="5792686"/>
            <a:ext cx="4585316" cy="443617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997" b="1" spc="-286">
                <a:solidFill>
                  <a:srgbClr val="D10C10"/>
                </a:solidFill>
                <a:latin typeface="SimSun"/>
                <a:ea typeface="SimSun"/>
              </a:rPr>
              <a:t>关键问题：</a:t>
            </a:r>
            <a:r>
              <a:rPr sz="1997" b="1" spc="-286">
                <a:solidFill>
                  <a:srgbClr val="161C2A"/>
                </a:solidFill>
                <a:latin typeface="SimSun"/>
                <a:ea typeface="SimSun"/>
              </a:rPr>
              <a:t>这种改变是</a:t>
            </a:r>
            <a:r>
              <a:rPr sz="1997" b="1" spc="-286">
                <a:solidFill>
                  <a:srgbClr val="2F313F"/>
                </a:solidFill>
                <a:latin typeface="SimSun"/>
                <a:ea typeface="SimSun"/>
              </a:rPr>
              <a:t>否参与后续</a:t>
            </a:r>
            <a:r>
              <a:rPr sz="1997" b="1" spc="-286">
                <a:solidFill>
                  <a:srgbClr val="161A27"/>
                </a:solidFill>
                <a:latin typeface="SimSun"/>
                <a:ea typeface="SimSun"/>
              </a:rPr>
              <a:t>学习</a:t>
            </a:r>
            <a:r>
              <a:rPr sz="1997" b="1" spc="-286">
                <a:solidFill>
                  <a:srgbClr val="2D313D"/>
                </a:solidFill>
                <a:latin typeface="SimSun"/>
                <a:ea typeface="SimSun"/>
              </a:rPr>
              <a:t>加速？</a:t>
            </a:r>
          </a:p>
        </p:txBody>
      </p:sp>
      <p:sp>
        <p:nvSpPr>
          <p:cNvPr id="34" name="P03_Text_16_应用方向：探索发育性听力损失的补偿可能"/>
          <p:cNvSpPr txBox="1"/>
          <p:nvPr/>
        </p:nvSpPr>
        <p:spPr>
          <a:xfrm>
            <a:off x="7255407" y="5812063"/>
            <a:ext cx="4422038" cy="373602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81" b="0" spc="84">
                <a:solidFill>
                  <a:srgbClr val="0A53B7"/>
                </a:solidFill>
                <a:latin typeface="Microsoft YaHei"/>
                <a:ea typeface="Microsoft YaHei"/>
              </a:rPr>
              <a:t>应用方向</a:t>
            </a:r>
            <a:r>
              <a:rPr sz="1681" b="0" spc="84">
                <a:solidFill>
                  <a:srgbClr val="2D62BC"/>
                </a:solidFill>
                <a:latin typeface="Microsoft YaHei"/>
                <a:ea typeface="Microsoft YaHei"/>
              </a:rPr>
              <a:t>：</a:t>
            </a:r>
            <a:r>
              <a:rPr sz="1681" b="0" spc="84">
                <a:solidFill>
                  <a:srgbClr val="0C1321"/>
                </a:solidFill>
                <a:latin typeface="Microsoft YaHei"/>
                <a:ea typeface="Microsoft YaHei"/>
              </a:rPr>
              <a:t>探索发育性听</a:t>
            </a:r>
            <a:r>
              <a:rPr sz="1681" b="0" spc="84">
                <a:solidFill>
                  <a:srgbClr val="273346"/>
                </a:solidFill>
                <a:latin typeface="Microsoft YaHei"/>
                <a:ea typeface="Microsoft YaHei"/>
              </a:rPr>
              <a:t>力</a:t>
            </a:r>
            <a:r>
              <a:rPr sz="1681" b="0" spc="84">
                <a:solidFill>
                  <a:srgbClr val="121824"/>
                </a:solidFill>
                <a:latin typeface="Microsoft YaHei"/>
                <a:ea typeface="Microsoft YaHei"/>
              </a:rPr>
              <a:t>损失的补偿可能</a:t>
            </a:r>
          </a:p>
        </p:txBody>
      </p:sp>
      <p:sp>
        <p:nvSpPr>
          <p:cNvPr id="35" name="P03_Text_17_基于NIH/NIDCD公开材料整理"/>
          <p:cNvSpPr txBox="1"/>
          <p:nvPr/>
        </p:nvSpPr>
        <p:spPr>
          <a:xfrm>
            <a:off x="5235560" y="6559663"/>
            <a:ext cx="1830258" cy="205709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926" b="0" spc="123">
                <a:solidFill>
                  <a:srgbClr val="8B9CB7"/>
                </a:solidFill>
                <a:latin typeface="SimSun"/>
                <a:ea typeface="SimSun"/>
              </a:rPr>
              <a:t>基于NIH/NIDCD公开材料整理</a:t>
            </a:r>
          </a:p>
        </p:txBody>
      </p:sp>
      <p:sp>
        <p:nvSpPr>
          <p:cNvPr id="36" name="P03_Text_18_申请书PDF第39-40页"/>
          <p:cNvSpPr txBox="1"/>
          <p:nvPr/>
        </p:nvSpPr>
        <p:spPr>
          <a:xfrm>
            <a:off x="10026316" y="6552375"/>
            <a:ext cx="1290660" cy="205709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926" b="0" spc="81">
                <a:solidFill>
                  <a:srgbClr val="869AB3"/>
                </a:solidFill>
                <a:latin typeface="SimSun"/>
                <a:ea typeface="SimSun"/>
              </a:rPr>
              <a:t>申请书PDF第39-40页</a:t>
            </a:r>
          </a:p>
        </p:txBody>
      </p:sp>
      <p:sp>
        <p:nvSpPr>
          <p:cNvPr id="37" name="P03_Text_19_3/12"/>
          <p:cNvSpPr txBox="1"/>
          <p:nvPr/>
        </p:nvSpPr>
        <p:spPr>
          <a:xfrm>
            <a:off x="11688861" y="6550758"/>
            <a:ext cx="379177" cy="22928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32" b="1" spc="-91">
                <a:solidFill>
                  <a:srgbClr val="7386AD"/>
                </a:solidFill>
                <a:latin typeface="Microsoft YaHei"/>
                <a:ea typeface="Microsoft YaHei"/>
              </a:rPr>
              <a:t>3/</a:t>
            </a:r>
            <a:r>
              <a:rPr sz="1032" b="1" spc="-91">
                <a:solidFill>
                  <a:srgbClr val="5A6E95"/>
                </a:solidFill>
                <a:latin typeface="Microsoft YaHei"/>
                <a:ea typeface="Microsoft YaHei"/>
              </a:rPr>
              <a:t>1</a:t>
            </a:r>
            <a:r>
              <a:rPr sz="1032" b="1" spc="-91">
                <a:solidFill>
                  <a:srgbClr val="7A8FB2"/>
                </a:solidFill>
                <a:latin typeface="Microsoft YaHei"/>
                <a:ea typeface="Microsoft YaHei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04_Panel_00"/>
          <p:cNvSpPr/>
          <p:nvPr/>
        </p:nvSpPr>
        <p:spPr>
          <a:xfrm>
            <a:off x="357301" y="852695"/>
            <a:ext cx="11484689" cy="619479"/>
          </a:xfrm>
          <a:prstGeom prst="rect">
            <a:avLst/>
          </a:prstGeom>
          <a:gradFill rotWithShape="1">
            <a:gsLst>
              <a:gs pos="0">
                <a:srgbClr val="E7F2FB"/>
              </a:gs>
              <a:gs pos="100000">
                <a:srgbClr val="E7F3FB"/>
              </a:gs>
            </a:gsLst>
            <a:lin ang="0" scaled="1"/>
          </a:gradFill>
          <a:ln w="6985">
            <a:solidFill>
              <a:srgbClr val="E9F2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P04_Panel_01"/>
          <p:cNvSpPr/>
          <p:nvPr/>
        </p:nvSpPr>
        <p:spPr>
          <a:xfrm>
            <a:off x="4994928" y="1610646"/>
            <a:ext cx="2216727" cy="1100487"/>
          </a:xfrm>
          <a:prstGeom prst="rect">
            <a:avLst/>
          </a:prstGeom>
          <a:gradFill rotWithShape="1">
            <a:gsLst>
              <a:gs pos="0">
                <a:srgbClr val="FDFDFE"/>
              </a:gs>
              <a:gs pos="100000">
                <a:srgbClr val="FCFDFE"/>
              </a:gs>
            </a:gsLst>
            <a:lin ang="0" scaled="1"/>
          </a:gradFill>
          <a:ln w="6985">
            <a:solidFill>
              <a:srgbClr val="126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P04_Panel_02"/>
          <p:cNvSpPr/>
          <p:nvPr/>
        </p:nvSpPr>
        <p:spPr>
          <a:xfrm>
            <a:off x="4994928" y="1610646"/>
            <a:ext cx="2216727" cy="298808"/>
          </a:xfrm>
          <a:prstGeom prst="rect">
            <a:avLst/>
          </a:prstGeom>
          <a:gradFill rotWithShape="1">
            <a:gsLst>
              <a:gs pos="0">
                <a:srgbClr val="1C68B1"/>
              </a:gs>
              <a:gs pos="100000">
                <a:srgbClr val="105FAC"/>
              </a:gs>
            </a:gsLst>
            <a:lin ang="0" scaled="1"/>
          </a:gradFill>
          <a:ln w="6985">
            <a:solidFill>
              <a:srgbClr val="126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P04_Panel_03"/>
          <p:cNvSpPr/>
          <p:nvPr/>
        </p:nvSpPr>
        <p:spPr>
          <a:xfrm>
            <a:off x="364593" y="2973501"/>
            <a:ext cx="2829244" cy="1581494"/>
          </a:xfrm>
          <a:prstGeom prst="rect">
            <a:avLst/>
          </a:prstGeom>
          <a:gradFill rotWithShape="1">
            <a:gsLst>
              <a:gs pos="0">
                <a:srgbClr val="FDFEFE"/>
              </a:gs>
              <a:gs pos="100000">
                <a:srgbClr val="FDFEFE"/>
              </a:gs>
            </a:gsLst>
            <a:lin ang="0" scaled="1"/>
          </a:gradFill>
          <a:ln w="6985">
            <a:solidFill>
              <a:srgbClr val="3C81C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P04_Panel_04"/>
          <p:cNvSpPr/>
          <p:nvPr/>
        </p:nvSpPr>
        <p:spPr>
          <a:xfrm>
            <a:off x="364593" y="2973501"/>
            <a:ext cx="2829244" cy="393552"/>
          </a:xfrm>
          <a:prstGeom prst="rect">
            <a:avLst/>
          </a:prstGeom>
          <a:gradFill rotWithShape="1">
            <a:gsLst>
              <a:gs pos="0">
                <a:srgbClr val="1764AE"/>
              </a:gs>
              <a:gs pos="100000">
                <a:srgbClr val="0A59A7"/>
              </a:gs>
            </a:gsLst>
            <a:lin ang="0" scaled="1"/>
          </a:gradFill>
          <a:ln w="6985">
            <a:solidFill>
              <a:srgbClr val="3C81C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P04_Panel_05"/>
          <p:cNvSpPr/>
          <p:nvPr/>
        </p:nvSpPr>
        <p:spPr>
          <a:xfrm>
            <a:off x="4564708" y="2973501"/>
            <a:ext cx="3077167" cy="1581494"/>
          </a:xfrm>
          <a:prstGeom prst="rect">
            <a:avLst/>
          </a:prstGeom>
          <a:gradFill rotWithShape="1">
            <a:gsLst>
              <a:gs pos="0">
                <a:srgbClr val="FBFDFE"/>
              </a:gs>
              <a:gs pos="100000">
                <a:srgbClr val="FDFDFE"/>
              </a:gs>
            </a:gsLst>
            <a:lin ang="0" scaled="1"/>
          </a:gradFill>
          <a:ln w="6985">
            <a:solidFill>
              <a:srgbClr val="1168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P04_Panel_06"/>
          <p:cNvSpPr/>
          <p:nvPr/>
        </p:nvSpPr>
        <p:spPr>
          <a:xfrm>
            <a:off x="4564708" y="2973501"/>
            <a:ext cx="3077167" cy="393552"/>
          </a:xfrm>
          <a:prstGeom prst="rect">
            <a:avLst/>
          </a:prstGeom>
          <a:gradFill rotWithShape="1">
            <a:gsLst>
              <a:gs pos="0">
                <a:srgbClr val="1764AF"/>
              </a:gs>
              <a:gs pos="100000">
                <a:srgbClr val="0D5CAB"/>
              </a:gs>
            </a:gsLst>
            <a:lin ang="0" scaled="1"/>
          </a:gradFill>
          <a:ln w="6985">
            <a:solidFill>
              <a:srgbClr val="1168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P04_Panel_07"/>
          <p:cNvSpPr/>
          <p:nvPr/>
        </p:nvSpPr>
        <p:spPr>
          <a:xfrm>
            <a:off x="9005455" y="2973501"/>
            <a:ext cx="2836536" cy="1581494"/>
          </a:xfrm>
          <a:prstGeom prst="rect">
            <a:avLst/>
          </a:prstGeom>
          <a:gradFill rotWithShape="1">
            <a:gsLst>
              <a:gs pos="0">
                <a:srgbClr val="FBFCFE"/>
              </a:gs>
              <a:gs pos="100000">
                <a:srgbClr val="FBFCFE"/>
              </a:gs>
            </a:gsLst>
            <a:lin ang="0" scaled="1"/>
          </a:gradFill>
          <a:ln w="6985">
            <a:solidFill>
              <a:srgbClr val="61A3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P04_Panel_08"/>
          <p:cNvSpPr/>
          <p:nvPr/>
        </p:nvSpPr>
        <p:spPr>
          <a:xfrm>
            <a:off x="9005455" y="2973501"/>
            <a:ext cx="2836536" cy="393552"/>
          </a:xfrm>
          <a:prstGeom prst="rect">
            <a:avLst/>
          </a:prstGeom>
          <a:gradFill rotWithShape="1">
            <a:gsLst>
              <a:gs pos="0">
                <a:srgbClr val="1864AF"/>
              </a:gs>
              <a:gs pos="100000">
                <a:srgbClr val="125FAB"/>
              </a:gs>
            </a:gsLst>
            <a:lin ang="0" scaled="1"/>
          </a:gradFill>
          <a:ln w="6985">
            <a:solidFill>
              <a:srgbClr val="61A3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P04_Panel_09"/>
          <p:cNvSpPr/>
          <p:nvPr/>
        </p:nvSpPr>
        <p:spPr>
          <a:xfrm>
            <a:off x="364593" y="4751770"/>
            <a:ext cx="3689684" cy="1508614"/>
          </a:xfrm>
          <a:prstGeom prst="rect">
            <a:avLst/>
          </a:prstGeom>
          <a:gradFill rotWithShape="1">
            <a:gsLst>
              <a:gs pos="0">
                <a:srgbClr val="F8FBFE"/>
              </a:gs>
              <a:gs pos="100000">
                <a:srgbClr val="F7FAFE"/>
              </a:gs>
            </a:gsLst>
            <a:lin ang="0" scaled="1"/>
          </a:gradFill>
          <a:ln w="6985">
            <a:solidFill>
              <a:srgbClr val="0D58A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P04_Panel_10"/>
          <p:cNvSpPr/>
          <p:nvPr/>
        </p:nvSpPr>
        <p:spPr>
          <a:xfrm>
            <a:off x="364593" y="4751770"/>
            <a:ext cx="3689684" cy="408128"/>
          </a:xfrm>
          <a:prstGeom prst="rect">
            <a:avLst/>
          </a:prstGeom>
          <a:gradFill rotWithShape="1">
            <a:gsLst>
              <a:gs pos="0">
                <a:srgbClr val="0B5AA9"/>
              </a:gs>
              <a:gs pos="100000">
                <a:srgbClr val="0E5DAB"/>
              </a:gs>
            </a:gsLst>
            <a:lin ang="0" scaled="1"/>
          </a:gradFill>
          <a:ln w="6985">
            <a:solidFill>
              <a:srgbClr val="0D58A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P04_Panel_11"/>
          <p:cNvSpPr/>
          <p:nvPr/>
        </p:nvSpPr>
        <p:spPr>
          <a:xfrm>
            <a:off x="4273033" y="4751770"/>
            <a:ext cx="3660517" cy="1508614"/>
          </a:xfrm>
          <a:prstGeom prst="rect">
            <a:avLst/>
          </a:prstGeom>
          <a:gradFill rotWithShape="1">
            <a:gsLst>
              <a:gs pos="0">
                <a:srgbClr val="F9FCFE"/>
              </a:gs>
              <a:gs pos="100000">
                <a:srgbClr val="F7FAFE"/>
              </a:gs>
            </a:gsLst>
            <a:lin ang="0" scaled="1"/>
          </a:gradFill>
          <a:ln w="6985">
            <a:solidFill>
              <a:srgbClr val="0756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P04_Panel_12"/>
          <p:cNvSpPr/>
          <p:nvPr/>
        </p:nvSpPr>
        <p:spPr>
          <a:xfrm>
            <a:off x="4273033" y="4751770"/>
            <a:ext cx="3660517" cy="408128"/>
          </a:xfrm>
          <a:prstGeom prst="rect">
            <a:avLst/>
          </a:prstGeom>
          <a:gradFill rotWithShape="1">
            <a:gsLst>
              <a:gs pos="0">
                <a:srgbClr val="0A5AA9"/>
              </a:gs>
              <a:gs pos="100000">
                <a:srgbClr val="0E5DAB"/>
              </a:gs>
            </a:gsLst>
            <a:lin ang="0" scaled="1"/>
          </a:gradFill>
          <a:ln w="6985">
            <a:solidFill>
              <a:srgbClr val="0756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P04_Panel_13"/>
          <p:cNvSpPr/>
          <p:nvPr/>
        </p:nvSpPr>
        <p:spPr>
          <a:xfrm>
            <a:off x="8152306" y="4751770"/>
            <a:ext cx="3689684" cy="1508614"/>
          </a:xfrm>
          <a:prstGeom prst="rect">
            <a:avLst/>
          </a:prstGeom>
          <a:gradFill rotWithShape="1">
            <a:gsLst>
              <a:gs pos="0">
                <a:srgbClr val="F8FBFE"/>
              </a:gs>
              <a:gs pos="100000">
                <a:srgbClr val="F7FAFE"/>
              </a:gs>
            </a:gsLst>
            <a:lin ang="0" scaled="1"/>
          </a:gradFill>
          <a:ln w="6985">
            <a:solidFill>
              <a:srgbClr val="085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P04_Panel_14"/>
          <p:cNvSpPr/>
          <p:nvPr/>
        </p:nvSpPr>
        <p:spPr>
          <a:xfrm>
            <a:off x="8152306" y="4751770"/>
            <a:ext cx="3689684" cy="408128"/>
          </a:xfrm>
          <a:prstGeom prst="rect">
            <a:avLst/>
          </a:prstGeom>
          <a:gradFill rotWithShape="1">
            <a:gsLst>
              <a:gs pos="0">
                <a:srgbClr val="0B5AAA"/>
              </a:gs>
              <a:gs pos="100000">
                <a:srgbClr val="105FAC"/>
              </a:gs>
            </a:gsLst>
            <a:lin ang="0" scaled="1"/>
          </a:gradFill>
          <a:ln w="6985">
            <a:solidFill>
              <a:srgbClr val="085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7" name="Connector 16"/>
          <p:cNvCxnSpPr/>
          <p:nvPr/>
        </p:nvCxnSpPr>
        <p:spPr>
          <a:xfrm>
            <a:off x="350010" y="641343"/>
            <a:ext cx="11491980" cy="0"/>
          </a:xfrm>
          <a:prstGeom prst="line">
            <a:avLst/>
          </a:prstGeom>
          <a:ln w="12700">
            <a:solidFill>
              <a:srgbClr val="8EB3D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357301" y="6464448"/>
            <a:ext cx="11484689" cy="0"/>
          </a:xfrm>
          <a:prstGeom prst="line">
            <a:avLst/>
          </a:prstGeom>
          <a:ln w="12700">
            <a:solidFill>
              <a:srgbClr val="B1D5E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04_Arrow"/>
          <p:cNvSpPr/>
          <p:nvPr/>
        </p:nvSpPr>
        <p:spPr>
          <a:xfrm>
            <a:off x="3244880" y="3767892"/>
            <a:ext cx="1276077" cy="145760"/>
          </a:xfrm>
          <a:prstGeom prst="rightArrow">
            <a:avLst/>
          </a:prstGeom>
          <a:solidFill>
            <a:srgbClr val="175D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P04_Arrow"/>
          <p:cNvSpPr/>
          <p:nvPr/>
        </p:nvSpPr>
        <p:spPr>
          <a:xfrm>
            <a:off x="7678335" y="3767892"/>
            <a:ext cx="1246909" cy="145760"/>
          </a:xfrm>
          <a:prstGeom prst="rightArrow">
            <a:avLst/>
          </a:prstGeom>
          <a:solidFill>
            <a:srgbClr val="175D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P04_Arrow"/>
          <p:cNvSpPr/>
          <p:nvPr/>
        </p:nvSpPr>
        <p:spPr>
          <a:xfrm>
            <a:off x="6030373" y="2725709"/>
            <a:ext cx="145837" cy="196776"/>
          </a:xfrm>
          <a:prstGeom prst="downArrow">
            <a:avLst/>
          </a:prstGeom>
          <a:solidFill>
            <a:srgbClr val="175D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P04_Illustration_01_LabelBackground_3"/>
          <p:cNvSpPr/>
          <p:nvPr/>
        </p:nvSpPr>
        <p:spPr>
          <a:xfrm>
            <a:off x="6402258" y="2157245"/>
            <a:ext cx="262507" cy="145760"/>
          </a:xfrm>
          <a:prstGeom prst="rect">
            <a:avLst/>
          </a:prstGeom>
          <a:solidFill>
            <a:srgbClr val="EFF2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04_Illustration_01" descr="slide_004.png"/>
          <p:cNvPicPr>
            <a:picLocks noChangeAspect="1"/>
          </p:cNvPicPr>
          <p:nvPr/>
        </p:nvPicPr>
        <p:blipFill>
          <a:blip r:embed="rId2"/>
          <a:srcRect l="41089" t="27843" r="40909" b="60468"/>
          <a:stretch>
            <a:fillRect/>
          </a:stretch>
        </p:blipFill>
        <p:spPr>
          <a:xfrm>
            <a:off x="5009512" y="1909454"/>
            <a:ext cx="2194852" cy="801679"/>
          </a:xfrm>
          <a:custGeom>
            <a:avLst/>
            <a:gdLst/>
            <a:ahLst/>
            <a:cxnLst/>
            <a:rect l="0" t="0" r="r" b="b"/>
            <a:pathLst>
              <a:path w="100000" h="100000" stroke="0" extrusionOk="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  <a:moveTo>
                  <a:pt x="63455" y="30909"/>
                </a:moveTo>
                <a:lnTo>
                  <a:pt x="63455" y="49091"/>
                </a:lnTo>
                <a:lnTo>
                  <a:pt x="75415" y="49091"/>
                </a:lnTo>
                <a:lnTo>
                  <a:pt x="75415" y="30909"/>
                </a:lnTo>
                <a:close/>
              </a:path>
            </a:pathLst>
          </a:custGeom>
        </p:spPr>
      </p:pic>
      <p:pic>
        <p:nvPicPr>
          <p:cNvPr id="24" name="P04_Illustration_02" descr="slide_004.png"/>
          <p:cNvPicPr>
            <a:picLocks noChangeAspect="1"/>
          </p:cNvPicPr>
          <p:nvPr/>
        </p:nvPicPr>
        <p:blipFill>
          <a:blip r:embed="rId2"/>
          <a:srcRect l="3110" t="49203" r="73864" b="33688"/>
          <a:stretch>
            <a:fillRect/>
          </a:stretch>
        </p:blipFill>
        <p:spPr>
          <a:xfrm>
            <a:off x="379177" y="3374340"/>
            <a:ext cx="2807368" cy="1173367"/>
          </a:xfrm>
          <a:custGeom>
            <a:avLst/>
            <a:gdLst/>
            <a:ahLst/>
            <a:cxnLst/>
            <a:rect l="0" t="0" r="r" b="b"/>
            <a:pathLst>
              <a:path w="100000" h="100000" stroke="0" extrusionOk="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25" name="P04_Illustration_03_LabelBackground_8"/>
          <p:cNvSpPr/>
          <p:nvPr/>
        </p:nvSpPr>
        <p:spPr>
          <a:xfrm>
            <a:off x="5826201" y="3454508"/>
            <a:ext cx="546890" cy="167624"/>
          </a:xfrm>
          <a:prstGeom prst="rect">
            <a:avLst/>
          </a:prstGeom>
          <a:solidFill>
            <a:srgbClr val="FBFD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04_Illustration_03" descr="slide_004.png"/>
          <p:cNvPicPr>
            <a:picLocks noChangeAspect="1"/>
          </p:cNvPicPr>
          <p:nvPr/>
        </p:nvPicPr>
        <p:blipFill>
          <a:blip r:embed="rId2"/>
          <a:srcRect l="37560" t="49203" r="37380" b="33688"/>
          <a:stretch>
            <a:fillRect/>
          </a:stretch>
        </p:blipFill>
        <p:spPr>
          <a:xfrm>
            <a:off x="4579292" y="3374340"/>
            <a:ext cx="3055292" cy="1173367"/>
          </a:xfrm>
          <a:custGeom>
            <a:avLst/>
            <a:gdLst/>
            <a:ahLst/>
            <a:cxnLst/>
            <a:rect l="0" t="0" r="r" b="b"/>
            <a:pathLst>
              <a:path w="100000" h="100000" stroke="0" extrusionOk="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  <a:moveTo>
                  <a:pt x="40811" y="6832"/>
                </a:moveTo>
                <a:lnTo>
                  <a:pt x="40811" y="21118"/>
                </a:lnTo>
                <a:lnTo>
                  <a:pt x="58711" y="21118"/>
                </a:lnTo>
                <a:lnTo>
                  <a:pt x="58711" y="6832"/>
                </a:lnTo>
                <a:close/>
              </a:path>
            </a:pathLst>
          </a:custGeom>
        </p:spPr>
      </p:pic>
      <p:pic>
        <p:nvPicPr>
          <p:cNvPr id="27" name="P04_Illustration_04" descr="slide_004.png"/>
          <p:cNvPicPr>
            <a:picLocks noChangeAspect="1"/>
          </p:cNvPicPr>
          <p:nvPr/>
        </p:nvPicPr>
        <p:blipFill>
          <a:blip r:embed="rId2"/>
          <a:srcRect l="73983" t="49203" r="2931" b="33688"/>
          <a:stretch>
            <a:fillRect/>
          </a:stretch>
        </p:blipFill>
        <p:spPr>
          <a:xfrm>
            <a:off x="9020038" y="3374340"/>
            <a:ext cx="2814660" cy="1173367"/>
          </a:xfrm>
          <a:custGeom>
            <a:avLst/>
            <a:gdLst/>
            <a:ahLst/>
            <a:cxnLst/>
            <a:rect l="0" t="0" r="r" b="b"/>
            <a:pathLst>
              <a:path w="100000" h="100000" stroke="0" extrusionOk="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28" name="P04_Text_0_1.2 核心假说与研究目标"/>
          <p:cNvSpPr txBox="1"/>
          <p:nvPr/>
        </p:nvSpPr>
        <p:spPr>
          <a:xfrm>
            <a:off x="386469" y="137061"/>
            <a:ext cx="4362653" cy="65827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963" b="1" spc="-51">
                <a:solidFill>
                  <a:srgbClr val="06469C"/>
                </a:solidFill>
                <a:latin typeface="SimSun"/>
                <a:ea typeface="SimSun"/>
              </a:rPr>
              <a:t>1.2 核心假说与研究目标</a:t>
            </a:r>
          </a:p>
        </p:txBody>
      </p:sp>
      <p:sp>
        <p:nvSpPr>
          <p:cNvPr id="29" name="P04_Text_1_核心假说：社会经验诱导听觉皮层可塑性，促进后"/>
          <p:cNvSpPr txBox="1"/>
          <p:nvPr/>
        </p:nvSpPr>
        <p:spPr>
          <a:xfrm>
            <a:off x="1071904" y="942267"/>
            <a:ext cx="10337906" cy="713126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3210" b="1" spc="-302">
                <a:solidFill>
                  <a:srgbClr val="BC0A0A"/>
                </a:solidFill>
                <a:latin typeface="SimSun"/>
                <a:ea typeface="SimSun"/>
              </a:rPr>
              <a:t>核心假说：</a:t>
            </a:r>
            <a:r>
              <a:rPr sz="3210" b="1" spc="-302">
                <a:solidFill>
                  <a:srgbClr val="093C8C"/>
                </a:solidFill>
                <a:latin typeface="SimSun"/>
                <a:ea typeface="SimSun"/>
              </a:rPr>
              <a:t>社会经验诱导听觉皮层可塑性，促进后续任务习得</a:t>
            </a:r>
          </a:p>
        </p:txBody>
      </p:sp>
      <p:sp>
        <p:nvSpPr>
          <p:cNvPr id="30" name="P04_Text_2_多巴胺调制"/>
          <p:cNvSpPr txBox="1"/>
          <p:nvPr/>
        </p:nvSpPr>
        <p:spPr>
          <a:xfrm>
            <a:off x="5592861" y="1629658"/>
            <a:ext cx="1185721" cy="360439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22" b="0" spc="-19">
                <a:solidFill>
                  <a:srgbClr val="F6FAFC"/>
                </a:solidFill>
                <a:latin typeface="SimSun"/>
                <a:ea typeface="SimSun"/>
              </a:rPr>
              <a:t>多巴胺调制</a:t>
            </a:r>
          </a:p>
        </p:txBody>
      </p:sp>
      <p:sp>
        <p:nvSpPr>
          <p:cNvPr id="31" name="P04_Text_3_VTA"/>
          <p:cNvSpPr txBox="1"/>
          <p:nvPr/>
        </p:nvSpPr>
        <p:spPr>
          <a:xfrm>
            <a:off x="6424134" y="2162104"/>
            <a:ext cx="332185" cy="24799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16" b="0" spc="0">
                <a:solidFill>
                  <a:srgbClr val="346ABB"/>
                </a:solidFill>
                <a:latin typeface="Arial"/>
                <a:ea typeface="Arial"/>
              </a:rPr>
              <a:t>VTA</a:t>
            </a:r>
          </a:p>
        </p:txBody>
      </p:sp>
      <p:sp>
        <p:nvSpPr>
          <p:cNvPr id="32" name="P04_Text_4_社会暴露"/>
          <p:cNvSpPr txBox="1"/>
          <p:nvPr/>
        </p:nvSpPr>
        <p:spPr>
          <a:xfrm>
            <a:off x="1334411" y="3040033"/>
            <a:ext cx="1099660" cy="411419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852" b="1" spc="-77">
                <a:solidFill>
                  <a:srgbClr val="F6F9FD"/>
                </a:solidFill>
                <a:latin typeface="SimSun"/>
                <a:ea typeface="SimSun"/>
              </a:rPr>
              <a:t>社会暴露</a:t>
            </a:r>
          </a:p>
        </p:txBody>
      </p:sp>
      <p:sp>
        <p:nvSpPr>
          <p:cNvPr id="33" name="P04_Text_5_听觉皮层可塑性"/>
          <p:cNvSpPr txBox="1"/>
          <p:nvPr/>
        </p:nvSpPr>
        <p:spPr>
          <a:xfrm>
            <a:off x="5344938" y="3048915"/>
            <a:ext cx="1745292" cy="38816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747" b="0" spc="19">
                <a:solidFill>
                  <a:srgbClr val="F8FBFD"/>
                </a:solidFill>
                <a:latin typeface="SimSun"/>
                <a:ea typeface="SimSun"/>
              </a:rPr>
              <a:t>听觉皮层可塑性</a:t>
            </a:r>
          </a:p>
        </p:txBody>
      </p:sp>
      <p:sp>
        <p:nvSpPr>
          <p:cNvPr id="34" name="P04_Text_6_听觉任务习得"/>
          <p:cNvSpPr txBox="1"/>
          <p:nvPr/>
        </p:nvSpPr>
        <p:spPr>
          <a:xfrm>
            <a:off x="9763809" y="3039726"/>
            <a:ext cx="1531926" cy="415891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872" b="1" spc="-134">
                <a:solidFill>
                  <a:srgbClr val="F7FAFD"/>
                </a:solidFill>
                <a:latin typeface="SimSun"/>
                <a:ea typeface="SimSun"/>
              </a:rPr>
              <a:t>听觉任务习得</a:t>
            </a:r>
          </a:p>
        </p:txBody>
      </p:sp>
      <p:sp>
        <p:nvSpPr>
          <p:cNvPr id="35" name="P04_Text_7_待检验"/>
          <p:cNvSpPr txBox="1"/>
          <p:nvPr/>
        </p:nvSpPr>
        <p:spPr>
          <a:xfrm>
            <a:off x="3580306" y="3481838"/>
            <a:ext cx="741340" cy="34542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55" b="0" spc="-36">
                <a:solidFill>
                  <a:srgbClr val="D6292D"/>
                </a:solidFill>
                <a:latin typeface="Microsoft YaHei"/>
                <a:ea typeface="Microsoft YaHei"/>
              </a:rPr>
              <a:t>待检验</a:t>
            </a:r>
          </a:p>
        </p:txBody>
      </p:sp>
      <p:sp>
        <p:nvSpPr>
          <p:cNvPr id="36" name="P04_Text_8_听觉皮层"/>
          <p:cNvSpPr txBox="1"/>
          <p:nvPr/>
        </p:nvSpPr>
        <p:spPr>
          <a:xfrm>
            <a:off x="5848077" y="3461201"/>
            <a:ext cx="612517" cy="221243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995" b="0" spc="-7">
                <a:solidFill>
                  <a:srgbClr val="2249A7"/>
                </a:solidFill>
                <a:latin typeface="Microsoft YaHei"/>
                <a:ea typeface="Microsoft YaHei"/>
              </a:rPr>
              <a:t>听觉皮层</a:t>
            </a:r>
          </a:p>
        </p:txBody>
      </p:sp>
      <p:sp>
        <p:nvSpPr>
          <p:cNvPr id="37" name="P04_Text_9_待检验"/>
          <p:cNvSpPr txBox="1"/>
          <p:nvPr/>
        </p:nvSpPr>
        <p:spPr>
          <a:xfrm>
            <a:off x="8013761" y="3481838"/>
            <a:ext cx="741340" cy="34542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55" b="0" spc="-36">
                <a:solidFill>
                  <a:srgbClr val="D02227"/>
                </a:solidFill>
                <a:latin typeface="Microsoft YaHei"/>
                <a:ea typeface="Microsoft YaHei"/>
              </a:rPr>
              <a:t>待检验</a:t>
            </a:r>
          </a:p>
        </p:txBody>
      </p:sp>
      <p:sp>
        <p:nvSpPr>
          <p:cNvPr id="38" name="P04_Text_10_Aim 1：检验必要性"/>
          <p:cNvSpPr txBox="1"/>
          <p:nvPr/>
        </p:nvSpPr>
        <p:spPr>
          <a:xfrm>
            <a:off x="627100" y="4818947"/>
            <a:ext cx="2232896" cy="402028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809" b="1" spc="75">
                <a:solidFill>
                  <a:srgbClr val="FCFCFE"/>
                </a:solidFill>
                <a:latin typeface="SimSun"/>
                <a:ea typeface="SimSun"/>
              </a:rPr>
              <a:t>Aim 1：检验必要性</a:t>
            </a:r>
          </a:p>
        </p:txBody>
      </p:sp>
      <p:sp>
        <p:nvSpPr>
          <p:cNvPr id="39" name="P04_Text_11_Aim 2：解释神经表征变化"/>
          <p:cNvSpPr txBox="1"/>
          <p:nvPr/>
        </p:nvSpPr>
        <p:spPr>
          <a:xfrm>
            <a:off x="4557416" y="4828136"/>
            <a:ext cx="2854607" cy="374302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85" b="0" spc="135">
                <a:solidFill>
                  <a:srgbClr val="F9FAFE"/>
                </a:solidFill>
                <a:latin typeface="SimSun"/>
                <a:ea typeface="SimSun"/>
              </a:rPr>
              <a:t>Aim 2：解释神经表征变化</a:t>
            </a:r>
          </a:p>
        </p:txBody>
      </p:sp>
      <p:sp>
        <p:nvSpPr>
          <p:cNvPr id="40" name="P04_Text_12_Aim 3：探索听损补偿边界"/>
          <p:cNvSpPr txBox="1"/>
          <p:nvPr/>
        </p:nvSpPr>
        <p:spPr>
          <a:xfrm>
            <a:off x="8392938" y="4828136"/>
            <a:ext cx="2803564" cy="374302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85" b="0" spc="104">
                <a:solidFill>
                  <a:srgbClr val="F6F8FC"/>
                </a:solidFill>
                <a:latin typeface="SimSun"/>
                <a:ea typeface="SimSun"/>
              </a:rPr>
              <a:t>Aim 3：探索听损补偿边界</a:t>
            </a:r>
          </a:p>
        </p:txBody>
      </p:sp>
      <p:sp>
        <p:nvSpPr>
          <p:cNvPr id="41" name="P04_Text_13_检验社会暴露期听觉皮层活动及"/>
          <p:cNvSpPr txBox="1"/>
          <p:nvPr/>
        </p:nvSpPr>
        <p:spPr>
          <a:xfrm>
            <a:off x="627100" y="5319130"/>
            <a:ext cx="3150160" cy="334953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07" b="0" spc="191">
                <a:solidFill>
                  <a:srgbClr val="4C4C4F"/>
                </a:solidFill>
                <a:latin typeface="Microsoft YaHei"/>
                <a:ea typeface="Microsoft YaHei"/>
              </a:rPr>
              <a:t>检验社会暴露期听觉皮层活动及</a:t>
            </a:r>
          </a:p>
        </p:txBody>
      </p:sp>
      <p:sp>
        <p:nvSpPr>
          <p:cNvPr id="42" name="P04_Text_14_揭示社会经验诱导的听觉皮层"/>
          <p:cNvSpPr txBox="1"/>
          <p:nvPr/>
        </p:nvSpPr>
        <p:spPr>
          <a:xfrm>
            <a:off x="4557416" y="5326418"/>
            <a:ext cx="2916820" cy="334953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07" b="0" spc="180">
                <a:solidFill>
                  <a:srgbClr val="46464B"/>
                </a:solidFill>
                <a:latin typeface="Microsoft YaHei"/>
                <a:ea typeface="Microsoft YaHei"/>
              </a:rPr>
              <a:t>揭示社会经验诱导的听觉皮层</a:t>
            </a:r>
          </a:p>
        </p:txBody>
      </p:sp>
      <p:sp>
        <p:nvSpPr>
          <p:cNvPr id="43" name="P04_Text_15_探索社会经验在听力损失条件下"/>
          <p:cNvSpPr txBox="1"/>
          <p:nvPr/>
        </p:nvSpPr>
        <p:spPr>
          <a:xfrm>
            <a:off x="8392938" y="5334589"/>
            <a:ext cx="3115100" cy="32207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49" b="0" spc="236">
                <a:solidFill>
                  <a:srgbClr val="414348"/>
                </a:solidFill>
                <a:latin typeface="Microsoft YaHei"/>
                <a:ea typeface="Microsoft YaHei"/>
              </a:rPr>
              <a:t>探索社会经验在听力损失条件下</a:t>
            </a:r>
          </a:p>
        </p:txBody>
      </p:sp>
      <p:sp>
        <p:nvSpPr>
          <p:cNvPr id="44" name="P04_Text_16_多巴胺信号对后续任务习得的"/>
          <p:cNvSpPr txBox="1"/>
          <p:nvPr/>
        </p:nvSpPr>
        <p:spPr>
          <a:xfrm>
            <a:off x="634392" y="5617703"/>
            <a:ext cx="2940259" cy="338371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23" b="0" spc="178">
                <a:solidFill>
                  <a:srgbClr val="403F44"/>
                </a:solidFill>
                <a:latin typeface="Microsoft YaHei"/>
                <a:ea typeface="Microsoft YaHei"/>
              </a:rPr>
              <a:t>多巴胺信</a:t>
            </a:r>
            <a:r>
              <a:rPr sz="1523" b="0" spc="178">
                <a:solidFill>
                  <a:srgbClr val="5A5C60"/>
                </a:solidFill>
                <a:latin typeface="Microsoft YaHei"/>
                <a:ea typeface="Microsoft YaHei"/>
              </a:rPr>
              <a:t>号</a:t>
            </a:r>
            <a:r>
              <a:rPr sz="1523" b="0" spc="178">
                <a:solidFill>
                  <a:srgbClr val="444448"/>
                </a:solidFill>
                <a:latin typeface="Microsoft YaHei"/>
                <a:ea typeface="Microsoft YaHei"/>
              </a:rPr>
              <a:t>对后续任务习</a:t>
            </a:r>
            <a:r>
              <a:rPr sz="1523" b="0" spc="178">
                <a:solidFill>
                  <a:srgbClr val="5F6066"/>
                </a:solidFill>
                <a:latin typeface="Microsoft YaHei"/>
                <a:ea typeface="Microsoft YaHei"/>
              </a:rPr>
              <a:t>得</a:t>
            </a:r>
            <a:r>
              <a:rPr sz="1523" b="0" spc="178">
                <a:solidFill>
                  <a:srgbClr val="282A30"/>
                </a:solidFill>
                <a:latin typeface="Microsoft YaHei"/>
                <a:ea typeface="Microsoft YaHei"/>
              </a:rPr>
              <a:t>的</a:t>
            </a:r>
          </a:p>
        </p:txBody>
      </p:sp>
      <p:sp>
        <p:nvSpPr>
          <p:cNvPr id="45" name="P04_Text_17_神经表征变化，阐明其与后续"/>
          <p:cNvSpPr txBox="1"/>
          <p:nvPr/>
        </p:nvSpPr>
        <p:spPr>
          <a:xfrm>
            <a:off x="4564708" y="5625225"/>
            <a:ext cx="2924112" cy="334953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07" b="0" spc="185">
                <a:solidFill>
                  <a:srgbClr val="232228"/>
                </a:solidFill>
                <a:latin typeface="Microsoft YaHei"/>
                <a:ea typeface="Microsoft YaHei"/>
              </a:rPr>
              <a:t>神经</a:t>
            </a:r>
            <a:r>
              <a:rPr sz="1507" b="0" spc="185">
                <a:solidFill>
                  <a:srgbClr val="424449"/>
                </a:solidFill>
                <a:latin typeface="Microsoft YaHei"/>
                <a:ea typeface="Microsoft YaHei"/>
              </a:rPr>
              <a:t>表征变</a:t>
            </a:r>
            <a:r>
              <a:rPr sz="1507" b="0" spc="185">
                <a:solidFill>
                  <a:srgbClr val="29282D"/>
                </a:solidFill>
                <a:latin typeface="Microsoft YaHei"/>
                <a:ea typeface="Microsoft YaHei"/>
              </a:rPr>
              <a:t>化，</a:t>
            </a:r>
            <a:r>
              <a:rPr sz="1507" b="0" spc="185">
                <a:solidFill>
                  <a:srgbClr val="48474D"/>
                </a:solidFill>
                <a:latin typeface="Microsoft YaHei"/>
                <a:ea typeface="Microsoft YaHei"/>
              </a:rPr>
              <a:t>阐</a:t>
            </a:r>
            <a:r>
              <a:rPr sz="1507" b="0" spc="185">
                <a:solidFill>
                  <a:srgbClr val="2E2F33"/>
                </a:solidFill>
                <a:latin typeface="Microsoft YaHei"/>
                <a:ea typeface="Microsoft YaHei"/>
              </a:rPr>
              <a:t>明</a:t>
            </a:r>
            <a:r>
              <a:rPr sz="1507" b="0" spc="185">
                <a:solidFill>
                  <a:srgbClr val="5B5E65"/>
                </a:solidFill>
                <a:latin typeface="Microsoft YaHei"/>
                <a:ea typeface="Microsoft YaHei"/>
              </a:rPr>
              <a:t>其与后</a:t>
            </a:r>
            <a:r>
              <a:rPr sz="1507" b="0" spc="185">
                <a:solidFill>
                  <a:srgbClr val="3F3E41"/>
                </a:solidFill>
                <a:latin typeface="Microsoft YaHei"/>
                <a:ea typeface="Microsoft YaHei"/>
              </a:rPr>
              <a:t>续</a:t>
            </a:r>
          </a:p>
        </p:txBody>
      </p:sp>
      <p:sp>
        <p:nvSpPr>
          <p:cNvPr id="46" name="P04_Text_18_促进任务习得的潜力与边界。"/>
          <p:cNvSpPr txBox="1"/>
          <p:nvPr/>
        </p:nvSpPr>
        <p:spPr>
          <a:xfrm>
            <a:off x="8407522" y="5655035"/>
            <a:ext cx="2759302" cy="325357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64" b="0" spc="126">
                <a:solidFill>
                  <a:srgbClr val="3D3E43"/>
                </a:solidFill>
                <a:latin typeface="Microsoft YaHei"/>
                <a:ea typeface="Microsoft YaHei"/>
              </a:rPr>
              <a:t>促进任务</a:t>
            </a:r>
            <a:r>
              <a:rPr sz="1464" b="0" spc="126">
                <a:solidFill>
                  <a:srgbClr val="595B63"/>
                </a:solidFill>
                <a:latin typeface="Microsoft YaHei"/>
                <a:ea typeface="Microsoft YaHei"/>
              </a:rPr>
              <a:t>习得</a:t>
            </a:r>
            <a:r>
              <a:rPr sz="1464" b="0" spc="126">
                <a:solidFill>
                  <a:srgbClr val="3B3C3F"/>
                </a:solidFill>
                <a:latin typeface="Microsoft YaHei"/>
                <a:ea typeface="Microsoft YaHei"/>
              </a:rPr>
              <a:t>的潜力与边界。</a:t>
            </a:r>
          </a:p>
        </p:txBody>
      </p:sp>
      <p:sp>
        <p:nvSpPr>
          <p:cNvPr id="47" name="P04_Text_19_必要性。"/>
          <p:cNvSpPr txBox="1"/>
          <p:nvPr/>
        </p:nvSpPr>
        <p:spPr>
          <a:xfrm>
            <a:off x="619809" y="5908082"/>
            <a:ext cx="876978" cy="355008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98" b="0" spc="-255">
                <a:solidFill>
                  <a:srgbClr val="383A3E"/>
                </a:solidFill>
                <a:latin typeface="Microsoft YaHei"/>
                <a:ea typeface="Microsoft YaHei"/>
              </a:rPr>
              <a:t>必要</a:t>
            </a:r>
            <a:r>
              <a:rPr sz="1598" b="0" spc="-255">
                <a:solidFill>
                  <a:srgbClr val="4D5155"/>
                </a:solidFill>
                <a:latin typeface="Microsoft YaHei"/>
                <a:ea typeface="Microsoft YaHei"/>
              </a:rPr>
              <a:t>性。</a:t>
            </a:r>
          </a:p>
        </p:txBody>
      </p:sp>
      <p:sp>
        <p:nvSpPr>
          <p:cNvPr id="48" name="P04_Text_20_任务习得的关系。"/>
          <p:cNvSpPr txBox="1"/>
          <p:nvPr/>
        </p:nvSpPr>
        <p:spPr>
          <a:xfrm>
            <a:off x="4564708" y="5923798"/>
            <a:ext cx="1707934" cy="338371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23" b="0" spc="6">
                <a:solidFill>
                  <a:srgbClr val="3D3D46"/>
                </a:solidFill>
                <a:latin typeface="Microsoft YaHei"/>
                <a:ea typeface="Microsoft YaHei"/>
              </a:rPr>
              <a:t>任务习</a:t>
            </a:r>
            <a:r>
              <a:rPr sz="1523" b="0" spc="6">
                <a:solidFill>
                  <a:srgbClr val="60616A"/>
                </a:solidFill>
                <a:latin typeface="Microsoft YaHei"/>
                <a:ea typeface="Microsoft YaHei"/>
              </a:rPr>
              <a:t>得</a:t>
            </a:r>
            <a:r>
              <a:rPr sz="1523" b="0" spc="6">
                <a:solidFill>
                  <a:srgbClr val="3B3D42"/>
                </a:solidFill>
                <a:latin typeface="Microsoft YaHei"/>
                <a:ea typeface="Microsoft YaHei"/>
              </a:rPr>
              <a:t>的关系。</a:t>
            </a:r>
          </a:p>
        </p:txBody>
      </p:sp>
      <p:sp>
        <p:nvSpPr>
          <p:cNvPr id="49" name="P04_Text_21_基于NIH/NIDCD公开材料整理"/>
          <p:cNvSpPr txBox="1"/>
          <p:nvPr/>
        </p:nvSpPr>
        <p:spPr>
          <a:xfrm>
            <a:off x="386469" y="6555901"/>
            <a:ext cx="2036940" cy="26056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73" b="0" spc="27">
                <a:solidFill>
                  <a:srgbClr val="8191AB"/>
                </a:solidFill>
                <a:latin typeface="SimSun"/>
                <a:ea typeface="SimSun"/>
              </a:rPr>
              <a:t>基于NIH/NIDCD公开材料整理</a:t>
            </a:r>
          </a:p>
        </p:txBody>
      </p:sp>
      <p:sp>
        <p:nvSpPr>
          <p:cNvPr id="50" name="P04_Text_22_申请书PDF第39页"/>
          <p:cNvSpPr txBox="1"/>
          <p:nvPr/>
        </p:nvSpPr>
        <p:spPr>
          <a:xfrm>
            <a:off x="9851311" y="6565070"/>
            <a:ext cx="1290660" cy="233137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49" b="0" spc="159">
                <a:solidFill>
                  <a:srgbClr val="7C93B1"/>
                </a:solidFill>
                <a:latin typeface="SimSun"/>
                <a:ea typeface="SimSun"/>
              </a:rPr>
              <a:t>申请书PDF第39页</a:t>
            </a:r>
          </a:p>
        </p:txBody>
      </p:sp>
      <p:sp>
        <p:nvSpPr>
          <p:cNvPr id="51" name="P04_Text_23_4 / 12"/>
          <p:cNvSpPr txBox="1"/>
          <p:nvPr/>
        </p:nvSpPr>
        <p:spPr>
          <a:xfrm>
            <a:off x="11440938" y="6553133"/>
            <a:ext cx="538697" cy="300937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354" b="1" spc="-159">
                <a:solidFill>
                  <a:srgbClr val="3666BD"/>
                </a:solidFill>
                <a:latin typeface="Microsoft YaHei"/>
                <a:ea typeface="Microsoft YaHei"/>
              </a:rPr>
              <a:t>4 /</a:t>
            </a:r>
            <a:r>
              <a:rPr sz="1354" b="1" spc="-159">
                <a:solidFill>
                  <a:srgbClr val="7593D5"/>
                </a:solidFill>
                <a:latin typeface="Microsoft YaHei"/>
                <a:ea typeface="Microsoft YaHei"/>
              </a:rPr>
              <a:t> </a:t>
            </a:r>
            <a:r>
              <a:rPr sz="1354" b="1" spc="-159">
                <a:solidFill>
                  <a:srgbClr val="2D5AB5"/>
                </a:solidFill>
                <a:latin typeface="Microsoft YaHei"/>
                <a:ea typeface="Microsoft YaHei"/>
              </a:rPr>
              <a:t>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05_Panel_00"/>
          <p:cNvSpPr/>
          <p:nvPr/>
        </p:nvSpPr>
        <p:spPr>
          <a:xfrm>
            <a:off x="262507" y="765239"/>
            <a:ext cx="11652402" cy="510159"/>
          </a:xfrm>
          <a:prstGeom prst="rect">
            <a:avLst/>
          </a:prstGeom>
          <a:gradFill rotWithShape="1">
            <a:gsLst>
              <a:gs pos="0">
                <a:srgbClr val="0B59A9"/>
              </a:gs>
              <a:gs pos="100000">
                <a:srgbClr val="0A58A9"/>
              </a:gs>
            </a:gsLst>
            <a:lin ang="0" scaled="1"/>
          </a:gradFill>
          <a:ln w="6985">
            <a:solidFill>
              <a:srgbClr val="145FB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P05_Panel_01"/>
          <p:cNvSpPr/>
          <p:nvPr/>
        </p:nvSpPr>
        <p:spPr>
          <a:xfrm>
            <a:off x="277091" y="1384718"/>
            <a:ext cx="11637818" cy="3578404"/>
          </a:xfrm>
          <a:prstGeom prst="rect">
            <a:avLst/>
          </a:prstGeom>
          <a:gradFill rotWithShape="1">
            <a:gsLst>
              <a:gs pos="0">
                <a:srgbClr val="FEFEFE"/>
              </a:gs>
              <a:gs pos="100000">
                <a:srgbClr val="FEFEFE"/>
              </a:gs>
            </a:gsLst>
            <a:lin ang="0" scaled="1"/>
          </a:gradFill>
          <a:ln w="6985">
            <a:solidFill>
              <a:srgbClr val="F7FA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P05_Panel_02"/>
          <p:cNvSpPr/>
          <p:nvPr/>
        </p:nvSpPr>
        <p:spPr>
          <a:xfrm>
            <a:off x="408344" y="1464886"/>
            <a:ext cx="1983388" cy="400840"/>
          </a:xfrm>
          <a:prstGeom prst="rect">
            <a:avLst/>
          </a:prstGeom>
          <a:gradFill rotWithShape="1">
            <a:gsLst>
              <a:gs pos="0">
                <a:srgbClr val="0B5BAC"/>
              </a:gs>
              <a:gs pos="100000">
                <a:srgbClr val="0B5AAB"/>
              </a:gs>
            </a:gsLst>
            <a:lin ang="0" scaled="1"/>
          </a:gradFill>
          <a:ln w="6985">
            <a:solidFill>
              <a:srgbClr val="3164B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P05_Panel_03"/>
          <p:cNvSpPr/>
          <p:nvPr/>
        </p:nvSpPr>
        <p:spPr>
          <a:xfrm>
            <a:off x="736478" y="1975046"/>
            <a:ext cx="2151100" cy="583039"/>
          </a:xfrm>
          <a:prstGeom prst="rect">
            <a:avLst/>
          </a:prstGeom>
          <a:gradFill rotWithShape="1">
            <a:gsLst>
              <a:gs pos="0">
                <a:srgbClr val="E5EDF7"/>
              </a:gs>
              <a:gs pos="100000">
                <a:srgbClr val="E5EDF7"/>
              </a:gs>
            </a:gsLst>
            <a:lin ang="0" scaled="1"/>
          </a:gradFill>
          <a:ln w="6985">
            <a:solidFill>
              <a:srgbClr val="E8EFF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P05_Panel_04"/>
          <p:cNvSpPr/>
          <p:nvPr/>
        </p:nvSpPr>
        <p:spPr>
          <a:xfrm>
            <a:off x="3310507" y="1975046"/>
            <a:ext cx="2399024" cy="583039"/>
          </a:xfrm>
          <a:prstGeom prst="rect">
            <a:avLst/>
          </a:prstGeom>
          <a:gradFill rotWithShape="1">
            <a:gsLst>
              <a:gs pos="0">
                <a:srgbClr val="E5EDF7"/>
              </a:gs>
              <a:gs pos="100000">
                <a:srgbClr val="E5EDF7"/>
              </a:gs>
            </a:gsLst>
            <a:lin ang="0" scaled="1"/>
          </a:gradFill>
          <a:ln w="6985">
            <a:solidFill>
              <a:srgbClr val="E4E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P05_Panel_05"/>
          <p:cNvSpPr/>
          <p:nvPr/>
        </p:nvSpPr>
        <p:spPr>
          <a:xfrm>
            <a:off x="6351215" y="1975046"/>
            <a:ext cx="2114641" cy="583039"/>
          </a:xfrm>
          <a:prstGeom prst="rect">
            <a:avLst/>
          </a:prstGeom>
          <a:gradFill rotWithShape="1">
            <a:gsLst>
              <a:gs pos="0">
                <a:srgbClr val="E5EDF7"/>
              </a:gs>
              <a:gs pos="100000">
                <a:srgbClr val="E5EDF7"/>
              </a:gs>
            </a:gsLst>
            <a:lin ang="0" scaled="1"/>
          </a:gradFill>
          <a:ln w="6985">
            <a:solidFill>
              <a:srgbClr val="E6EFF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P05_Panel_06"/>
          <p:cNvSpPr/>
          <p:nvPr/>
        </p:nvSpPr>
        <p:spPr>
          <a:xfrm>
            <a:off x="9202335" y="1734542"/>
            <a:ext cx="2625072" cy="117336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FFFEFF"/>
              </a:gs>
            </a:gsLst>
            <a:lin ang="0" scaled="1"/>
          </a:gradFill>
          <a:ln w="6985">
            <a:solidFill>
              <a:srgbClr val="F3F8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P05_Panel_07"/>
          <p:cNvSpPr/>
          <p:nvPr/>
        </p:nvSpPr>
        <p:spPr>
          <a:xfrm>
            <a:off x="9202335" y="3075532"/>
            <a:ext cx="2625072" cy="1763694"/>
          </a:xfrm>
          <a:prstGeom prst="rect">
            <a:avLst/>
          </a:prstGeom>
          <a:gradFill rotWithShape="1">
            <a:gsLst>
              <a:gs pos="0">
                <a:srgbClr val="FFFEFE"/>
              </a:gs>
              <a:gs pos="100000">
                <a:srgbClr val="FEFEFE"/>
              </a:gs>
            </a:gsLst>
            <a:lin ang="0" scaled="1"/>
          </a:gradFill>
          <a:ln w="6985">
            <a:solidFill>
              <a:srgbClr val="F4FB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P05_Panel_08"/>
          <p:cNvSpPr/>
          <p:nvPr/>
        </p:nvSpPr>
        <p:spPr>
          <a:xfrm>
            <a:off x="277091" y="5079730"/>
            <a:ext cx="5745990" cy="1406582"/>
          </a:xfrm>
          <a:prstGeom prst="rect">
            <a:avLst/>
          </a:prstGeom>
          <a:gradFill rotWithShape="1">
            <a:gsLst>
              <a:gs pos="0">
                <a:srgbClr val="FEFEFE"/>
              </a:gs>
              <a:gs pos="100000">
                <a:srgbClr val="FEFEFE"/>
              </a:gs>
            </a:gsLst>
            <a:lin ang="0" scaled="1"/>
          </a:gradFill>
          <a:ln w="6985">
            <a:solidFill>
              <a:srgbClr val="E0EF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P05_Panel_09"/>
          <p:cNvSpPr/>
          <p:nvPr/>
        </p:nvSpPr>
        <p:spPr>
          <a:xfrm>
            <a:off x="401053" y="5181762"/>
            <a:ext cx="1567751" cy="371688"/>
          </a:xfrm>
          <a:prstGeom prst="rect">
            <a:avLst/>
          </a:prstGeom>
          <a:gradFill rotWithShape="1">
            <a:gsLst>
              <a:gs pos="0">
                <a:srgbClr val="0C5BAB"/>
              </a:gs>
              <a:gs pos="100000">
                <a:srgbClr val="0B59AA"/>
              </a:gs>
            </a:gsLst>
            <a:lin ang="0" scaled="1"/>
          </a:gradFill>
          <a:ln w="6985">
            <a:solidFill>
              <a:srgbClr val="8EB4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P05_Panel_10"/>
          <p:cNvSpPr/>
          <p:nvPr/>
        </p:nvSpPr>
        <p:spPr>
          <a:xfrm>
            <a:off x="510431" y="5604465"/>
            <a:ext cx="5337646" cy="779815"/>
          </a:xfrm>
          <a:prstGeom prst="rect">
            <a:avLst/>
          </a:prstGeom>
          <a:gradFill rotWithShape="1">
            <a:gsLst>
              <a:gs pos="0">
                <a:srgbClr val="FDFDFE"/>
              </a:gs>
              <a:gs pos="100000">
                <a:srgbClr val="FDFDFE"/>
              </a:gs>
            </a:gsLst>
            <a:lin ang="0" scaled="1"/>
          </a:gradFill>
          <a:ln w="6985">
            <a:solidFill>
              <a:srgbClr val="FD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P05_Panel_11"/>
          <p:cNvSpPr/>
          <p:nvPr/>
        </p:nvSpPr>
        <p:spPr>
          <a:xfrm>
            <a:off x="6183502" y="5079730"/>
            <a:ext cx="5731407" cy="1406582"/>
          </a:xfrm>
          <a:prstGeom prst="rect">
            <a:avLst/>
          </a:prstGeom>
          <a:gradFill rotWithShape="1">
            <a:gsLst>
              <a:gs pos="0">
                <a:srgbClr val="FEFEFE"/>
              </a:gs>
              <a:gs pos="100000">
                <a:srgbClr val="FEFEFE"/>
              </a:gs>
            </a:gsLst>
            <a:lin ang="0" scaled="1"/>
          </a:gradFill>
          <a:ln w="6985">
            <a:solidFill>
              <a:srgbClr val="F6F9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P05_Panel_12"/>
          <p:cNvSpPr/>
          <p:nvPr/>
        </p:nvSpPr>
        <p:spPr>
          <a:xfrm>
            <a:off x="6307464" y="5181762"/>
            <a:ext cx="1516708" cy="371688"/>
          </a:xfrm>
          <a:prstGeom prst="rect">
            <a:avLst/>
          </a:prstGeom>
          <a:gradFill rotWithShape="1">
            <a:gsLst>
              <a:gs pos="0">
                <a:srgbClr val="0C5BAC"/>
              </a:gs>
              <a:gs pos="100000">
                <a:srgbClr val="0B5AAA"/>
              </a:gs>
            </a:gsLst>
            <a:lin ang="0" scaled="1"/>
          </a:gradFill>
          <a:ln w="6985">
            <a:solidFill>
              <a:srgbClr val="98B8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P05_Panel_13"/>
          <p:cNvSpPr/>
          <p:nvPr/>
        </p:nvSpPr>
        <p:spPr>
          <a:xfrm>
            <a:off x="6343923" y="5611753"/>
            <a:ext cx="5395981" cy="779815"/>
          </a:xfrm>
          <a:prstGeom prst="rect">
            <a:avLst/>
          </a:prstGeom>
          <a:gradFill rotWithShape="1">
            <a:gsLst>
              <a:gs pos="0">
                <a:srgbClr val="FDFDFE"/>
              </a:gs>
              <a:gs pos="100000">
                <a:srgbClr val="FDFDFE"/>
              </a:gs>
            </a:gsLst>
            <a:lin ang="0" scaled="1"/>
          </a:gradFill>
          <a:ln w="6985">
            <a:solidFill>
              <a:srgbClr val="FDFD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>
            <a:off x="262507" y="634055"/>
            <a:ext cx="11652402" cy="0"/>
          </a:xfrm>
          <a:prstGeom prst="line">
            <a:avLst/>
          </a:prstGeom>
          <a:ln w="12700">
            <a:solidFill>
              <a:srgbClr val="5984B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10945091" y="1858438"/>
            <a:ext cx="0" cy="881847"/>
          </a:xfrm>
          <a:prstGeom prst="line">
            <a:avLst/>
          </a:prstGeom>
          <a:ln w="12700">
            <a:solidFill>
              <a:srgbClr val="EFF4F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10945091" y="2740285"/>
            <a:ext cx="743770" cy="0"/>
          </a:xfrm>
          <a:prstGeom prst="line">
            <a:avLst/>
          </a:prstGeom>
          <a:ln w="12700">
            <a:solidFill>
              <a:srgbClr val="FCFCF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8626278" y="3133836"/>
            <a:ext cx="247923" cy="0"/>
          </a:xfrm>
          <a:prstGeom prst="line">
            <a:avLst/>
          </a:prstGeom>
          <a:ln w="12700">
            <a:solidFill>
              <a:srgbClr val="6498C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8874201" y="2332157"/>
            <a:ext cx="240632" cy="0"/>
          </a:xfrm>
          <a:prstGeom prst="line">
            <a:avLst/>
          </a:prstGeom>
          <a:ln w="12700">
            <a:solidFill>
              <a:srgbClr val="7EA1C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8874201" y="2332157"/>
            <a:ext cx="0" cy="1676238"/>
          </a:xfrm>
          <a:prstGeom prst="line">
            <a:avLst/>
          </a:prstGeom>
          <a:ln w="12700">
            <a:solidFill>
              <a:srgbClr val="4388C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8874201" y="4008395"/>
            <a:ext cx="240632" cy="0"/>
          </a:xfrm>
          <a:prstGeom prst="line">
            <a:avLst/>
          </a:prstGeom>
          <a:ln w="12700">
            <a:solidFill>
              <a:srgbClr val="4F8BC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P05_Arrow"/>
          <p:cNvSpPr/>
          <p:nvPr/>
        </p:nvSpPr>
        <p:spPr>
          <a:xfrm>
            <a:off x="6737684" y="962015"/>
            <a:ext cx="277091" cy="145760"/>
          </a:xfrm>
          <a:prstGeom prst="rightArrow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1039885" y="2507069"/>
            <a:ext cx="102086" cy="145760"/>
          </a:xfrm>
          <a:prstGeom prst="rect">
            <a:avLst/>
          </a:prstGeom>
          <a:solidFill>
            <a:srgbClr val="1159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1185722" y="2368597"/>
            <a:ext cx="102086" cy="284232"/>
          </a:xfrm>
          <a:prstGeom prst="rect">
            <a:avLst/>
          </a:prstGeom>
          <a:solidFill>
            <a:srgbClr val="1159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1331560" y="2186397"/>
            <a:ext cx="116670" cy="466431"/>
          </a:xfrm>
          <a:prstGeom prst="rect">
            <a:avLst/>
          </a:prstGeom>
          <a:solidFill>
            <a:srgbClr val="1159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1506565" y="1967758"/>
            <a:ext cx="116670" cy="685071"/>
          </a:xfrm>
          <a:prstGeom prst="rect">
            <a:avLst/>
          </a:prstGeom>
          <a:solidFill>
            <a:srgbClr val="1159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92727" y="5793953"/>
            <a:ext cx="58335" cy="58304"/>
          </a:xfrm>
          <a:prstGeom prst="ellipse">
            <a:avLst/>
          </a:prstGeom>
          <a:solidFill>
            <a:srgbClr val="1353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92727" y="6114625"/>
            <a:ext cx="58335" cy="58304"/>
          </a:xfrm>
          <a:prstGeom prst="ellipse">
            <a:avLst/>
          </a:prstGeom>
          <a:solidFill>
            <a:srgbClr val="1353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548096" y="5793953"/>
            <a:ext cx="58335" cy="58304"/>
          </a:xfrm>
          <a:prstGeom prst="ellipse">
            <a:avLst/>
          </a:prstGeom>
          <a:solidFill>
            <a:srgbClr val="1353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48096" y="6114625"/>
            <a:ext cx="58335" cy="58304"/>
          </a:xfrm>
          <a:prstGeom prst="ellipse">
            <a:avLst/>
          </a:prstGeom>
          <a:solidFill>
            <a:srgbClr val="1353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P05_Illustration_01_LabelBackground_20"/>
          <p:cNvSpPr/>
          <p:nvPr/>
        </p:nvSpPr>
        <p:spPr>
          <a:xfrm>
            <a:off x="2253187" y="4482115"/>
            <a:ext cx="1560459" cy="218640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05_Illustration_01" descr="slide_005.png"/>
          <p:cNvPicPr>
            <a:picLocks noChangeAspect="1"/>
          </p:cNvPicPr>
          <p:nvPr/>
        </p:nvPicPr>
        <p:blipFill>
          <a:blip r:embed="rId2"/>
          <a:srcRect l="3529" t="37513" r="29844" b="27843"/>
          <a:stretch>
            <a:fillRect/>
          </a:stretch>
        </p:blipFill>
        <p:spPr>
          <a:xfrm>
            <a:off x="430220" y="2572661"/>
            <a:ext cx="8123139" cy="2375885"/>
          </a:xfrm>
          <a:custGeom>
            <a:avLst/>
            <a:gdLst/>
            <a:ahLst/>
            <a:cxnLst/>
            <a:rect l="0" t="0" r="r" b="b"/>
            <a:pathLst>
              <a:path w="100000" h="100000" stroke="0" extrusionOk="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  <a:moveTo>
                  <a:pt x="22442" y="80368"/>
                </a:moveTo>
                <a:lnTo>
                  <a:pt x="22442" y="89571"/>
                </a:lnTo>
                <a:lnTo>
                  <a:pt x="41652" y="89571"/>
                </a:lnTo>
                <a:lnTo>
                  <a:pt x="41652" y="80368"/>
                </a:lnTo>
                <a:close/>
              </a:path>
            </a:pathLst>
          </a:custGeom>
        </p:spPr>
      </p:pic>
      <p:sp>
        <p:nvSpPr>
          <p:cNvPr id="34" name="P05_Illustration_02_LabelBackground_17"/>
          <p:cNvSpPr/>
          <p:nvPr/>
        </p:nvSpPr>
        <p:spPr>
          <a:xfrm>
            <a:off x="9340880" y="3520100"/>
            <a:ext cx="1115656" cy="138472"/>
          </a:xfrm>
          <a:prstGeom prst="rect">
            <a:avLst/>
          </a:prstGeom>
          <a:solidFill>
            <a:srgbClr val="FDFD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P05_Illustration_02_LabelBackground_18"/>
          <p:cNvSpPr/>
          <p:nvPr/>
        </p:nvSpPr>
        <p:spPr>
          <a:xfrm>
            <a:off x="11076344" y="3534676"/>
            <a:ext cx="590641" cy="174912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P05_Illustration_02_LabelBackground_19"/>
          <p:cNvSpPr/>
          <p:nvPr/>
        </p:nvSpPr>
        <p:spPr>
          <a:xfrm>
            <a:off x="9340880" y="3702300"/>
            <a:ext cx="882316" cy="211352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P05_Illustration_02_LabelBackground_21"/>
          <p:cNvSpPr/>
          <p:nvPr/>
        </p:nvSpPr>
        <p:spPr>
          <a:xfrm>
            <a:off x="10915923" y="4518555"/>
            <a:ext cx="707311" cy="174912"/>
          </a:xfrm>
          <a:prstGeom prst="rect">
            <a:avLst/>
          </a:prstGeom>
          <a:solidFill>
            <a:srgbClr val="FEFD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8" name="P05_Illustration_02" descr="slide_005.png"/>
          <p:cNvPicPr>
            <a:picLocks noChangeAspect="1"/>
          </p:cNvPicPr>
          <p:nvPr/>
        </p:nvPicPr>
        <p:blipFill>
          <a:blip r:embed="rId2"/>
          <a:srcRect l="75598" t="51328" r="3289" b="30818"/>
          <a:stretch>
            <a:fillRect/>
          </a:stretch>
        </p:blipFill>
        <p:spPr>
          <a:xfrm>
            <a:off x="9216919" y="3520100"/>
            <a:ext cx="2574029" cy="1224383"/>
          </a:xfrm>
          <a:custGeom>
            <a:avLst/>
            <a:gdLst/>
            <a:ahLst/>
            <a:cxnLst/>
            <a:rect l="0" t="0" r="r" b="b"/>
            <a:pathLst>
              <a:path w="100000" h="100000" stroke="0" extrusionOk="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  <a:moveTo>
                  <a:pt x="4816" y="0"/>
                </a:moveTo>
                <a:lnTo>
                  <a:pt x="4816" y="11310"/>
                </a:lnTo>
                <a:lnTo>
                  <a:pt x="48159" y="11310"/>
                </a:lnTo>
                <a:lnTo>
                  <a:pt x="48159" y="0"/>
                </a:lnTo>
                <a:close/>
                <a:moveTo>
                  <a:pt x="72238" y="1190"/>
                </a:moveTo>
                <a:lnTo>
                  <a:pt x="72238" y="15476"/>
                </a:lnTo>
                <a:lnTo>
                  <a:pt x="95184" y="15476"/>
                </a:lnTo>
                <a:lnTo>
                  <a:pt x="95184" y="1190"/>
                </a:lnTo>
                <a:close/>
                <a:moveTo>
                  <a:pt x="4816" y="14881"/>
                </a:moveTo>
                <a:lnTo>
                  <a:pt x="4816" y="32143"/>
                </a:lnTo>
                <a:lnTo>
                  <a:pt x="39093" y="32143"/>
                </a:lnTo>
                <a:lnTo>
                  <a:pt x="39093" y="14881"/>
                </a:lnTo>
                <a:close/>
                <a:moveTo>
                  <a:pt x="66006" y="81548"/>
                </a:moveTo>
                <a:lnTo>
                  <a:pt x="66006" y="95833"/>
                </a:lnTo>
                <a:lnTo>
                  <a:pt x="93484" y="95833"/>
                </a:lnTo>
                <a:lnTo>
                  <a:pt x="93484" y="81548"/>
                </a:lnTo>
                <a:close/>
              </a:path>
            </a:pathLst>
          </a:custGeom>
        </p:spPr>
      </p:pic>
      <p:sp>
        <p:nvSpPr>
          <p:cNvPr id="39" name="P05_Text_0_2.1 实验范式与技术路线"/>
          <p:cNvSpPr txBox="1"/>
          <p:nvPr/>
        </p:nvSpPr>
        <p:spPr>
          <a:xfrm>
            <a:off x="277091" y="59571"/>
            <a:ext cx="5455584" cy="831782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3744" b="1" spc="-102">
                <a:solidFill>
                  <a:srgbClr val="074998"/>
                </a:solidFill>
                <a:latin typeface="SimSun"/>
                <a:ea typeface="SimSun"/>
              </a:rPr>
              <a:t>2.1 实验范式与技术路线</a:t>
            </a:r>
          </a:p>
        </p:txBody>
      </p:sp>
      <p:sp>
        <p:nvSpPr>
          <p:cNvPr id="40" name="P05_Text_1_社会经验如何加速听觉学习"/>
          <p:cNvSpPr txBox="1"/>
          <p:nvPr/>
        </p:nvSpPr>
        <p:spPr>
          <a:xfrm>
            <a:off x="9902354" y="113317"/>
            <a:ext cx="2117150" cy="26056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73" b="0" spc="151">
                <a:solidFill>
                  <a:srgbClr val="7E9DCA"/>
                </a:solidFill>
                <a:latin typeface="SimSun"/>
                <a:ea typeface="SimSun"/>
              </a:rPr>
              <a:t>社会经验如何加速听觉学习</a:t>
            </a:r>
          </a:p>
        </p:txBody>
      </p:sp>
      <p:sp>
        <p:nvSpPr>
          <p:cNvPr id="41" name="P05_Text_2_听觉皮层可塑性与多巴胺机制"/>
          <p:cNvSpPr txBox="1"/>
          <p:nvPr/>
        </p:nvSpPr>
        <p:spPr>
          <a:xfrm>
            <a:off x="9727349" y="331956"/>
            <a:ext cx="2299447" cy="26056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73" b="0" spc="160">
                <a:solidFill>
                  <a:srgbClr val="8D9EB7"/>
                </a:solidFill>
                <a:latin typeface="SimSun"/>
                <a:ea typeface="SimSun"/>
              </a:rPr>
              <a:t>听觉皮层可塑性与多巴胺机制</a:t>
            </a:r>
          </a:p>
        </p:txBody>
      </p:sp>
      <p:sp>
        <p:nvSpPr>
          <p:cNvPr id="42" name="P05_Text_3_社会暴露 5 天 → 独立练习"/>
          <p:cNvSpPr txBox="1"/>
          <p:nvPr/>
        </p:nvSpPr>
        <p:spPr>
          <a:xfrm>
            <a:off x="2829244" y="853400"/>
            <a:ext cx="3847831" cy="521131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346" b="1" spc="-65">
                <a:solidFill>
                  <a:srgbClr val="F9FAFC"/>
                </a:solidFill>
                <a:latin typeface="SimSun"/>
                <a:ea typeface="SimSun"/>
              </a:rPr>
              <a:t>社会暴露 5 天 → 独立练习</a:t>
            </a:r>
          </a:p>
        </p:txBody>
      </p:sp>
      <p:sp>
        <p:nvSpPr>
          <p:cNvPr id="43" name="P05_Text_5_行为与神经读出"/>
          <p:cNvSpPr txBox="1"/>
          <p:nvPr/>
        </p:nvSpPr>
        <p:spPr>
          <a:xfrm>
            <a:off x="7284574" y="860300"/>
            <a:ext cx="2311839" cy="52679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371" b="1" spc="-49">
                <a:solidFill>
                  <a:srgbClr val="F6F9FC"/>
                </a:solidFill>
                <a:latin typeface="SimSun"/>
                <a:ea typeface="SimSun"/>
              </a:rPr>
              <a:t>行为与神经读出</a:t>
            </a:r>
          </a:p>
        </p:txBody>
      </p:sp>
      <p:sp>
        <p:nvSpPr>
          <p:cNvPr id="44" name="P05_Text_6_实验设计示意"/>
          <p:cNvSpPr txBox="1"/>
          <p:nvPr/>
        </p:nvSpPr>
        <p:spPr>
          <a:xfrm>
            <a:off x="641684" y="1533964"/>
            <a:ext cx="1476444" cy="374302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85" b="0" spc="33">
                <a:solidFill>
                  <a:srgbClr val="F8FAFD"/>
                </a:solidFill>
                <a:latin typeface="SimSun"/>
                <a:ea typeface="SimSun"/>
              </a:rPr>
              <a:t>实验设计示意</a:t>
            </a:r>
          </a:p>
        </p:txBody>
      </p:sp>
      <p:sp>
        <p:nvSpPr>
          <p:cNvPr id="45" name="P05_Text_7_行为读出："/>
          <p:cNvSpPr txBox="1"/>
          <p:nvPr/>
        </p:nvSpPr>
        <p:spPr>
          <a:xfrm>
            <a:off x="9340880" y="1821552"/>
            <a:ext cx="994670" cy="325357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64" b="0" spc="-166">
                <a:solidFill>
                  <a:srgbClr val="105CB4"/>
                </a:solidFill>
                <a:latin typeface="Microsoft YaHei"/>
                <a:ea typeface="Microsoft YaHei"/>
              </a:rPr>
              <a:t>行为读出：</a:t>
            </a:r>
          </a:p>
        </p:txBody>
      </p:sp>
      <p:sp>
        <p:nvSpPr>
          <p:cNvPr id="46" name="P05_Text_8_示范者："/>
          <p:cNvSpPr txBox="1"/>
          <p:nvPr/>
        </p:nvSpPr>
        <p:spPr>
          <a:xfrm>
            <a:off x="1531292" y="2058144"/>
            <a:ext cx="651306" cy="276117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43" b="0" spc="-279">
                <a:solidFill>
                  <a:srgbClr val="1A62B4"/>
                </a:solidFill>
                <a:latin typeface="Microsoft YaHei"/>
                <a:ea typeface="Microsoft YaHei"/>
              </a:rPr>
              <a:t>示范者：</a:t>
            </a:r>
          </a:p>
        </p:txBody>
      </p:sp>
      <p:sp>
        <p:nvSpPr>
          <p:cNvPr id="47" name="P05_Text_9_观察者："/>
          <p:cNvSpPr txBox="1"/>
          <p:nvPr/>
        </p:nvSpPr>
        <p:spPr>
          <a:xfrm>
            <a:off x="4221990" y="2057947"/>
            <a:ext cx="652622" cy="278993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5" b="0" spc="-297">
                <a:solidFill>
                  <a:srgbClr val="1459B2"/>
                </a:solidFill>
                <a:latin typeface="Microsoft YaHei"/>
                <a:ea typeface="Microsoft YaHei"/>
              </a:rPr>
              <a:t>观察者：</a:t>
            </a:r>
          </a:p>
        </p:txBody>
      </p:sp>
      <p:sp>
        <p:nvSpPr>
          <p:cNvPr id="48" name="P05_Text_10_独立练习："/>
          <p:cNvSpPr txBox="1"/>
          <p:nvPr/>
        </p:nvSpPr>
        <p:spPr>
          <a:xfrm>
            <a:off x="6985608" y="2065432"/>
            <a:ext cx="855479" cy="276117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43" b="0" spc="-118">
                <a:solidFill>
                  <a:srgbClr val="1860B6"/>
                </a:solidFill>
                <a:latin typeface="Microsoft YaHei"/>
                <a:ea typeface="Microsoft YaHei"/>
              </a:rPr>
              <a:t>独立练习：</a:t>
            </a:r>
          </a:p>
        </p:txBody>
      </p:sp>
      <p:sp>
        <p:nvSpPr>
          <p:cNvPr id="49" name="P05_Text_11_辨别敏感性d'、"/>
          <p:cNvSpPr txBox="1"/>
          <p:nvPr/>
        </p:nvSpPr>
        <p:spPr>
          <a:xfrm>
            <a:off x="9355464" y="2123037"/>
            <a:ext cx="1261195" cy="28631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88" b="0" spc="2">
                <a:solidFill>
                  <a:srgbClr val="2F3337"/>
                </a:solidFill>
                <a:latin typeface="Microsoft YaHei"/>
                <a:ea typeface="Microsoft YaHei"/>
              </a:rPr>
              <a:t>辨别敏感性</a:t>
            </a:r>
            <a:r>
              <a:rPr sz="1288" b="0" spc="2">
                <a:solidFill>
                  <a:srgbClr val="4F5254"/>
                </a:solidFill>
                <a:latin typeface="Microsoft YaHei"/>
                <a:ea typeface="Microsoft YaHei"/>
              </a:rPr>
              <a:t>d</a:t>
            </a:r>
            <a:r>
              <a:rPr sz="1288" b="0" spc="2">
                <a:solidFill>
                  <a:srgbClr val="13151A"/>
                </a:solidFill>
                <a:latin typeface="Microsoft YaHei"/>
                <a:ea typeface="Microsoft YaHei"/>
              </a:rPr>
              <a:t>'、</a:t>
            </a:r>
          </a:p>
        </p:txBody>
      </p:sp>
      <p:sp>
        <p:nvSpPr>
          <p:cNvPr id="50" name="P05_Text_12_已掌握听觉 Go/Nogo 任务"/>
          <p:cNvSpPr txBox="1"/>
          <p:nvPr/>
        </p:nvSpPr>
        <p:spPr>
          <a:xfrm>
            <a:off x="911483" y="2283129"/>
            <a:ext cx="1977421" cy="289863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304" b="0" spc="-86">
                <a:solidFill>
                  <a:srgbClr val="354E73"/>
                </a:solidFill>
                <a:latin typeface="Microsoft YaHei"/>
                <a:ea typeface="Microsoft YaHei"/>
              </a:rPr>
              <a:t>已掌握听觉 Go/Nogo 任务</a:t>
            </a:r>
          </a:p>
        </p:txBody>
      </p:sp>
      <p:sp>
        <p:nvSpPr>
          <p:cNvPr id="51" name="P05_Text_13_隔不透明隔板接收声音线索"/>
          <p:cNvSpPr txBox="1"/>
          <p:nvPr/>
        </p:nvSpPr>
        <p:spPr>
          <a:xfrm>
            <a:off x="3573014" y="2292445"/>
            <a:ext cx="1985769" cy="26028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71" b="0" spc="58">
                <a:solidFill>
                  <a:srgbClr val="3D5677"/>
                </a:solidFill>
                <a:latin typeface="Microsoft YaHei"/>
                <a:ea typeface="Microsoft YaHei"/>
              </a:rPr>
              <a:t>隔不透明隔板接收声音线索</a:t>
            </a:r>
          </a:p>
        </p:txBody>
      </p:sp>
      <p:sp>
        <p:nvSpPr>
          <p:cNvPr id="52" name="P05_Text_14_评估观察者后续学习速度"/>
          <p:cNvSpPr txBox="1"/>
          <p:nvPr/>
        </p:nvSpPr>
        <p:spPr>
          <a:xfrm>
            <a:off x="6540804" y="2307914"/>
            <a:ext cx="1870438" cy="247271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13" b="0" spc="159">
                <a:solidFill>
                  <a:srgbClr val="3A5579"/>
                </a:solidFill>
                <a:latin typeface="Microsoft YaHei"/>
                <a:ea typeface="Microsoft YaHei"/>
              </a:rPr>
              <a:t>评估观察者后续学习速度</a:t>
            </a:r>
          </a:p>
        </p:txBody>
      </p:sp>
      <p:sp>
        <p:nvSpPr>
          <p:cNvPr id="53" name="P05_Text_15_达到标准所需天数"/>
          <p:cNvSpPr txBox="1"/>
          <p:nvPr/>
        </p:nvSpPr>
        <p:spPr>
          <a:xfrm>
            <a:off x="9355464" y="2377224"/>
            <a:ext cx="1500487" cy="299328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347" b="0" spc="-6">
                <a:solidFill>
                  <a:srgbClr val="252525"/>
                </a:solidFill>
                <a:latin typeface="Microsoft YaHei"/>
                <a:ea typeface="Microsoft YaHei"/>
              </a:rPr>
              <a:t>达到标准所需天数</a:t>
            </a:r>
          </a:p>
        </p:txBody>
      </p:sp>
      <p:sp>
        <p:nvSpPr>
          <p:cNvPr id="54" name="P05_Text_16_神经读出："/>
          <p:cNvSpPr txBox="1"/>
          <p:nvPr/>
        </p:nvSpPr>
        <p:spPr>
          <a:xfrm>
            <a:off x="9340880" y="3162542"/>
            <a:ext cx="994670" cy="325357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64" b="0" spc="-166">
                <a:solidFill>
                  <a:srgbClr val="0C58B2"/>
                </a:solidFill>
                <a:latin typeface="Microsoft YaHei"/>
                <a:ea typeface="Microsoft YaHei"/>
              </a:rPr>
              <a:t>神经读出：</a:t>
            </a:r>
          </a:p>
        </p:txBody>
      </p:sp>
      <p:sp>
        <p:nvSpPr>
          <p:cNvPr id="55" name="P05_Text_17_听觉皮层编码、"/>
          <p:cNvSpPr txBox="1"/>
          <p:nvPr/>
        </p:nvSpPr>
        <p:spPr>
          <a:xfrm>
            <a:off x="9362756" y="3456739"/>
            <a:ext cx="1202860" cy="28631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88" b="0" spc="-97">
                <a:solidFill>
                  <a:srgbClr val="26282A"/>
                </a:solidFill>
                <a:latin typeface="Microsoft YaHei"/>
                <a:ea typeface="Microsoft YaHei"/>
              </a:rPr>
              <a:t>听觉皮层编码、</a:t>
            </a:r>
          </a:p>
        </p:txBody>
      </p:sp>
      <p:sp>
        <p:nvSpPr>
          <p:cNvPr id="56" name="P05_Text_18_听觉皮层"/>
          <p:cNvSpPr txBox="1"/>
          <p:nvPr/>
        </p:nvSpPr>
        <p:spPr>
          <a:xfrm>
            <a:off x="11098220" y="3540477"/>
            <a:ext cx="656268" cy="234257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54" b="0" spc="29">
                <a:solidFill>
                  <a:srgbClr val="2E65B2"/>
                </a:solidFill>
                <a:latin typeface="Microsoft YaHei"/>
                <a:ea typeface="Microsoft YaHei"/>
              </a:rPr>
              <a:t>听觉皮层</a:t>
            </a:r>
          </a:p>
        </p:txBody>
      </p:sp>
      <p:sp>
        <p:nvSpPr>
          <p:cNvPr id="57" name="P05_Text_19_多巴胺信号"/>
          <p:cNvSpPr txBox="1"/>
          <p:nvPr/>
        </p:nvSpPr>
        <p:spPr>
          <a:xfrm>
            <a:off x="9362756" y="3703427"/>
            <a:ext cx="976885" cy="30241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361" b="0" spc="-51">
                <a:solidFill>
                  <a:srgbClr val="25262B"/>
                </a:solidFill>
                <a:latin typeface="Microsoft YaHei"/>
                <a:ea typeface="Microsoft YaHei"/>
              </a:rPr>
              <a:t>多巴胺信</a:t>
            </a:r>
            <a:r>
              <a:rPr sz="1361" b="0" spc="-51">
                <a:solidFill>
                  <a:srgbClr val="464A4D"/>
                </a:solidFill>
                <a:latin typeface="Microsoft YaHei"/>
                <a:ea typeface="Microsoft YaHei"/>
              </a:rPr>
              <a:t>号</a:t>
            </a:r>
          </a:p>
        </p:txBody>
      </p:sp>
      <p:sp>
        <p:nvSpPr>
          <p:cNvPr id="58" name="P05_Text_20_隔板排除视觉线索"/>
          <p:cNvSpPr txBox="1"/>
          <p:nvPr/>
        </p:nvSpPr>
        <p:spPr>
          <a:xfrm>
            <a:off x="2275062" y="4482561"/>
            <a:ext cx="1659569" cy="312342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6" b="0" spc="99">
                <a:solidFill>
                  <a:srgbClr val="CB2D33"/>
                </a:solidFill>
                <a:latin typeface="Microsoft YaHei"/>
                <a:ea typeface="Microsoft YaHei"/>
              </a:rPr>
              <a:t>隔板排除视觉线索</a:t>
            </a:r>
          </a:p>
        </p:txBody>
      </p:sp>
      <p:sp>
        <p:nvSpPr>
          <p:cNvPr id="59" name="P05_Text_21_多巴胺信号"/>
          <p:cNvSpPr txBox="1"/>
          <p:nvPr/>
        </p:nvSpPr>
        <p:spPr>
          <a:xfrm>
            <a:off x="10937799" y="4524190"/>
            <a:ext cx="772938" cy="236672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65" b="0" spc="-26">
                <a:solidFill>
                  <a:srgbClr val="D23637"/>
                </a:solidFill>
                <a:latin typeface="Microsoft YaHei"/>
                <a:ea typeface="Microsoft YaHei"/>
              </a:rPr>
              <a:t>多巴胺信号</a:t>
            </a:r>
          </a:p>
        </p:txBody>
      </p:sp>
      <p:sp>
        <p:nvSpPr>
          <p:cNvPr id="60" name="P05_Text_22_行为层面"/>
          <p:cNvSpPr txBox="1"/>
          <p:nvPr/>
        </p:nvSpPr>
        <p:spPr>
          <a:xfrm>
            <a:off x="641684" y="5243551"/>
            <a:ext cx="1024349" cy="374302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85" b="0" spc="-7">
                <a:solidFill>
                  <a:srgbClr val="FAFCFE"/>
                </a:solidFill>
                <a:latin typeface="SimSun"/>
                <a:ea typeface="SimSun"/>
              </a:rPr>
              <a:t>行为层面</a:t>
            </a:r>
          </a:p>
        </p:txBody>
      </p:sp>
      <p:sp>
        <p:nvSpPr>
          <p:cNvPr id="61" name="P05_Text_23_神经层面"/>
          <p:cNvSpPr txBox="1"/>
          <p:nvPr/>
        </p:nvSpPr>
        <p:spPr>
          <a:xfrm>
            <a:off x="6555388" y="5243551"/>
            <a:ext cx="1017057" cy="374302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85" b="0" spc="-27">
                <a:solidFill>
                  <a:srgbClr val="F4F8FB"/>
                </a:solidFill>
                <a:latin typeface="SimSun"/>
                <a:ea typeface="SimSun"/>
              </a:rPr>
              <a:t>神经层面</a:t>
            </a:r>
          </a:p>
        </p:txBody>
      </p:sp>
      <p:sp>
        <p:nvSpPr>
          <p:cNvPr id="62" name="P05_Text_24_评估观察者在独立练习阶段的学习速度。"/>
          <p:cNvSpPr txBox="1"/>
          <p:nvPr/>
        </p:nvSpPr>
        <p:spPr>
          <a:xfrm>
            <a:off x="933359" y="5722619"/>
            <a:ext cx="3343947" cy="29630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333" b="0" spc="74">
                <a:solidFill>
                  <a:srgbClr val="4571AA"/>
                </a:solidFill>
                <a:latin typeface="Microsoft YaHei"/>
                <a:ea typeface="Microsoft YaHei"/>
              </a:rPr>
              <a:t>评</a:t>
            </a:r>
            <a:r>
              <a:rPr sz="1333" b="0" spc="74">
                <a:solidFill>
                  <a:srgbClr val="1F559D"/>
                </a:solidFill>
                <a:latin typeface="Microsoft YaHei"/>
                <a:ea typeface="Microsoft YaHei"/>
              </a:rPr>
              <a:t>估观察者在独立练习阶段的学习速度。</a:t>
            </a:r>
          </a:p>
        </p:txBody>
      </p:sp>
      <p:sp>
        <p:nvSpPr>
          <p:cNvPr id="63" name="P05_Text_25_检测听觉皮层的声音编码。"/>
          <p:cNvSpPr txBox="1"/>
          <p:nvPr/>
        </p:nvSpPr>
        <p:spPr>
          <a:xfrm>
            <a:off x="6730392" y="5722412"/>
            <a:ext cx="2134880" cy="299328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347" b="0" spc="-40">
                <a:solidFill>
                  <a:srgbClr val="3A69A2"/>
                </a:solidFill>
                <a:latin typeface="Microsoft YaHei"/>
                <a:ea typeface="Microsoft YaHei"/>
              </a:rPr>
              <a:t>检测听觉</a:t>
            </a:r>
            <a:r>
              <a:rPr sz="1347" b="0" spc="-40">
                <a:solidFill>
                  <a:srgbClr val="1C5292"/>
                </a:solidFill>
                <a:latin typeface="Microsoft YaHei"/>
                <a:ea typeface="Microsoft YaHei"/>
              </a:rPr>
              <a:t>皮层的声音编码。</a:t>
            </a:r>
          </a:p>
        </p:txBody>
      </p:sp>
      <p:sp>
        <p:nvSpPr>
          <p:cNvPr id="64" name="P05_Text_26_读出指标：辨别敏感性d'、达到标准所需天数。"/>
          <p:cNvSpPr txBox="1"/>
          <p:nvPr/>
        </p:nvSpPr>
        <p:spPr>
          <a:xfrm>
            <a:off x="926067" y="6035120"/>
            <a:ext cx="3874853" cy="309188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391" b="0" spc="15">
                <a:solidFill>
                  <a:srgbClr val="2F589B"/>
                </a:solidFill>
                <a:latin typeface="Microsoft YaHei"/>
                <a:ea typeface="Microsoft YaHei"/>
              </a:rPr>
              <a:t>读出指标：辨别敏感性d'、达到标</a:t>
            </a:r>
            <a:r>
              <a:rPr sz="1391" b="0" spc="15">
                <a:solidFill>
                  <a:srgbClr val="4B74A8"/>
                </a:solidFill>
                <a:latin typeface="Microsoft YaHei"/>
                <a:ea typeface="Microsoft YaHei"/>
              </a:rPr>
              <a:t>准</a:t>
            </a:r>
            <a:r>
              <a:rPr sz="1391" b="0" spc="15">
                <a:solidFill>
                  <a:srgbClr val="285795"/>
                </a:solidFill>
                <a:latin typeface="Microsoft YaHei"/>
                <a:ea typeface="Microsoft YaHei"/>
              </a:rPr>
              <a:t>所</a:t>
            </a:r>
            <a:r>
              <a:rPr sz="1391" b="0" spc="15">
                <a:solidFill>
                  <a:srgbClr val="4576A9"/>
                </a:solidFill>
                <a:latin typeface="Microsoft YaHei"/>
                <a:ea typeface="Microsoft YaHei"/>
              </a:rPr>
              <a:t>需天</a:t>
            </a:r>
            <a:r>
              <a:rPr sz="1391" b="0" spc="15">
                <a:solidFill>
                  <a:srgbClr val="285A99"/>
                </a:solidFill>
                <a:latin typeface="Microsoft YaHei"/>
                <a:ea typeface="Microsoft YaHei"/>
              </a:rPr>
              <a:t>数。</a:t>
            </a:r>
          </a:p>
        </p:txBody>
      </p:sp>
      <p:sp>
        <p:nvSpPr>
          <p:cNvPr id="65" name="P05_Text_27_记录多巴胺信号。"/>
          <p:cNvSpPr txBox="1"/>
          <p:nvPr/>
        </p:nvSpPr>
        <p:spPr>
          <a:xfrm>
            <a:off x="6730392" y="6043774"/>
            <a:ext cx="1466718" cy="289266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302" b="0" spc="13">
                <a:solidFill>
                  <a:srgbClr val="3B67A2"/>
                </a:solidFill>
                <a:latin typeface="Microsoft YaHei"/>
                <a:ea typeface="Microsoft YaHei"/>
              </a:rPr>
              <a:t>记录多巴</a:t>
            </a:r>
            <a:r>
              <a:rPr sz="1302" b="0" spc="13">
                <a:solidFill>
                  <a:srgbClr val="1C4F92"/>
                </a:solidFill>
                <a:latin typeface="Microsoft YaHei"/>
                <a:ea typeface="Microsoft YaHei"/>
              </a:rPr>
              <a:t>胺信号。</a:t>
            </a:r>
          </a:p>
        </p:txBody>
      </p:sp>
      <p:sp>
        <p:nvSpPr>
          <p:cNvPr id="66" name="P05_Text_28_申请书PDF第39页，Figure1."/>
          <p:cNvSpPr txBox="1"/>
          <p:nvPr/>
        </p:nvSpPr>
        <p:spPr>
          <a:xfrm>
            <a:off x="9705474" y="6573615"/>
            <a:ext cx="1633378" cy="21480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967" b="0" spc="-5">
                <a:solidFill>
                  <a:srgbClr val="939BA7"/>
                </a:solidFill>
                <a:latin typeface="SimSun"/>
                <a:ea typeface="SimSun"/>
              </a:rPr>
              <a:t>申请书PDF第39页，Figure1.</a:t>
            </a:r>
          </a:p>
        </p:txBody>
      </p:sp>
      <p:sp>
        <p:nvSpPr>
          <p:cNvPr id="67" name="P05_Text_29_5/12"/>
          <p:cNvSpPr txBox="1"/>
          <p:nvPr/>
        </p:nvSpPr>
        <p:spPr>
          <a:xfrm>
            <a:off x="11594067" y="6572443"/>
            <a:ext cx="422928" cy="231891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43" b="0" spc="127">
                <a:solidFill>
                  <a:srgbClr val="777E8A"/>
                </a:solidFill>
                <a:latin typeface="SimHei"/>
                <a:ea typeface="SimHei"/>
              </a:rPr>
              <a:t>5/12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06_Panel_00"/>
          <p:cNvSpPr/>
          <p:nvPr/>
        </p:nvSpPr>
        <p:spPr>
          <a:xfrm>
            <a:off x="269799" y="1013031"/>
            <a:ext cx="11652402" cy="714223"/>
          </a:xfrm>
          <a:prstGeom prst="rect">
            <a:avLst/>
          </a:prstGeom>
          <a:gradFill rotWithShape="1">
            <a:gsLst>
              <a:gs pos="0">
                <a:srgbClr val="EDF4F9"/>
              </a:gs>
              <a:gs pos="100000">
                <a:srgbClr val="F4FAFE"/>
              </a:gs>
            </a:gsLst>
            <a:lin ang="0" scaled="1"/>
          </a:gradFill>
          <a:ln w="6985">
            <a:solidFill>
              <a:srgbClr val="2059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P06_Panel_01"/>
          <p:cNvSpPr/>
          <p:nvPr/>
        </p:nvSpPr>
        <p:spPr>
          <a:xfrm>
            <a:off x="269799" y="1013031"/>
            <a:ext cx="2238603" cy="714223"/>
          </a:xfrm>
          <a:prstGeom prst="rect">
            <a:avLst/>
          </a:prstGeom>
          <a:gradFill rotWithShape="1">
            <a:gsLst>
              <a:gs pos="0">
                <a:srgbClr val="074B9B"/>
              </a:gs>
              <a:gs pos="100000">
                <a:srgbClr val="074B9B"/>
              </a:gs>
            </a:gsLst>
            <a:lin ang="0" scaled="1"/>
          </a:gradFill>
          <a:ln w="6985">
            <a:solidFill>
              <a:srgbClr val="2059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P06_Panel_02"/>
          <p:cNvSpPr/>
          <p:nvPr/>
        </p:nvSpPr>
        <p:spPr>
          <a:xfrm>
            <a:off x="269799" y="1894878"/>
            <a:ext cx="5716823" cy="3439932"/>
          </a:xfrm>
          <a:prstGeom prst="rect">
            <a:avLst/>
          </a:prstGeom>
          <a:gradFill rotWithShape="1">
            <a:gsLst>
              <a:gs pos="0">
                <a:srgbClr val="FEFEFE"/>
              </a:gs>
              <a:gs pos="100000">
                <a:srgbClr val="FDFEFE"/>
              </a:gs>
            </a:gsLst>
            <a:lin ang="0" scaled="1"/>
          </a:gradFill>
          <a:ln w="6985">
            <a:solidFill>
              <a:srgbClr val="79A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P06_Panel_03"/>
          <p:cNvSpPr/>
          <p:nvPr/>
        </p:nvSpPr>
        <p:spPr>
          <a:xfrm>
            <a:off x="430220" y="2018774"/>
            <a:ext cx="5366813" cy="327960"/>
          </a:xfrm>
          <a:prstGeom prst="rect">
            <a:avLst/>
          </a:prstGeom>
          <a:gradFill rotWithShape="1">
            <a:gsLst>
              <a:gs pos="0">
                <a:srgbClr val="E8F2F9"/>
              </a:gs>
              <a:gs pos="100000">
                <a:srgbClr val="F5F9FC"/>
              </a:gs>
            </a:gsLst>
            <a:lin ang="0" scaled="1"/>
          </a:gradFill>
          <a:ln w="6985">
            <a:solidFill>
              <a:srgbClr val="EDF5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P06_Panel_04"/>
          <p:cNvSpPr/>
          <p:nvPr/>
        </p:nvSpPr>
        <p:spPr>
          <a:xfrm>
            <a:off x="6117876" y="1894878"/>
            <a:ext cx="5811617" cy="779815"/>
          </a:xfrm>
          <a:prstGeom prst="rect">
            <a:avLst/>
          </a:prstGeom>
          <a:gradFill rotWithShape="1">
            <a:gsLst>
              <a:gs pos="0">
                <a:srgbClr val="FAFCFD"/>
              </a:gs>
              <a:gs pos="100000">
                <a:srgbClr val="FAFCFD"/>
              </a:gs>
            </a:gsLst>
            <a:lin ang="0" scaled="1"/>
          </a:gradFill>
          <a:ln w="6985">
            <a:solidFill>
              <a:srgbClr val="95BA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P06_Panel_05"/>
          <p:cNvSpPr/>
          <p:nvPr/>
        </p:nvSpPr>
        <p:spPr>
          <a:xfrm>
            <a:off x="6117876" y="1894878"/>
            <a:ext cx="1414622" cy="779815"/>
          </a:xfrm>
          <a:prstGeom prst="rect">
            <a:avLst/>
          </a:prstGeom>
          <a:gradFill rotWithShape="1">
            <a:gsLst>
              <a:gs pos="0">
                <a:srgbClr val="0A4FA1"/>
              </a:gs>
              <a:gs pos="100000">
                <a:srgbClr val="084C9D"/>
              </a:gs>
            </a:gsLst>
            <a:lin ang="0" scaled="1"/>
          </a:gradFill>
          <a:ln w="6985">
            <a:solidFill>
              <a:srgbClr val="95BA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P06_Panel_06"/>
          <p:cNvSpPr/>
          <p:nvPr/>
        </p:nvSpPr>
        <p:spPr>
          <a:xfrm>
            <a:off x="6117876" y="2784013"/>
            <a:ext cx="5811617" cy="772527"/>
          </a:xfrm>
          <a:prstGeom prst="rect">
            <a:avLst/>
          </a:prstGeom>
          <a:gradFill rotWithShape="1">
            <a:gsLst>
              <a:gs pos="0">
                <a:srgbClr val="FAFCFD"/>
              </a:gs>
              <a:gs pos="100000">
                <a:srgbClr val="FAFCFD"/>
              </a:gs>
            </a:gsLst>
            <a:lin ang="0" scaled="1"/>
          </a:gradFill>
          <a:ln w="6985">
            <a:solidFill>
              <a:srgbClr val="0F4FA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P06_Panel_07"/>
          <p:cNvSpPr/>
          <p:nvPr/>
        </p:nvSpPr>
        <p:spPr>
          <a:xfrm>
            <a:off x="6117876" y="2784013"/>
            <a:ext cx="1414622" cy="772527"/>
          </a:xfrm>
          <a:prstGeom prst="rect">
            <a:avLst/>
          </a:prstGeom>
          <a:gradFill rotWithShape="1">
            <a:gsLst>
              <a:gs pos="0">
                <a:srgbClr val="0A4FA0"/>
              </a:gs>
              <a:gs pos="100000">
                <a:srgbClr val="094C9C"/>
              </a:gs>
            </a:gsLst>
            <a:lin ang="0" scaled="1"/>
          </a:gradFill>
          <a:ln w="6985">
            <a:solidFill>
              <a:srgbClr val="0F4FA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P06_Panel_08"/>
          <p:cNvSpPr/>
          <p:nvPr/>
        </p:nvSpPr>
        <p:spPr>
          <a:xfrm>
            <a:off x="6117876" y="3658572"/>
            <a:ext cx="5811617" cy="787103"/>
          </a:xfrm>
          <a:prstGeom prst="rect">
            <a:avLst/>
          </a:prstGeom>
          <a:gradFill rotWithShape="1">
            <a:gsLst>
              <a:gs pos="0">
                <a:srgbClr val="FAFCFD"/>
              </a:gs>
              <a:gs pos="100000">
                <a:srgbClr val="FAFCFD"/>
              </a:gs>
            </a:gsLst>
            <a:lin ang="0" scaled="1"/>
          </a:gradFill>
          <a:ln w="6985">
            <a:solidFill>
              <a:srgbClr val="1C5C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P06_Panel_09"/>
          <p:cNvSpPr/>
          <p:nvPr/>
        </p:nvSpPr>
        <p:spPr>
          <a:xfrm>
            <a:off x="6117876" y="3658572"/>
            <a:ext cx="1414622" cy="787103"/>
          </a:xfrm>
          <a:prstGeom prst="rect">
            <a:avLst/>
          </a:prstGeom>
          <a:gradFill rotWithShape="1">
            <a:gsLst>
              <a:gs pos="0">
                <a:srgbClr val="0A4FA0"/>
              </a:gs>
              <a:gs pos="100000">
                <a:srgbClr val="084C9D"/>
              </a:gs>
            </a:gsLst>
            <a:lin ang="0" scaled="1"/>
          </a:gradFill>
          <a:ln w="6985">
            <a:solidFill>
              <a:srgbClr val="1C5C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P06_Panel_10"/>
          <p:cNvSpPr/>
          <p:nvPr/>
        </p:nvSpPr>
        <p:spPr>
          <a:xfrm>
            <a:off x="6117876" y="4554995"/>
            <a:ext cx="5811617" cy="779815"/>
          </a:xfrm>
          <a:prstGeom prst="rect">
            <a:avLst/>
          </a:prstGeom>
          <a:gradFill rotWithShape="1">
            <a:gsLst>
              <a:gs pos="0">
                <a:srgbClr val="FAFCFD"/>
              </a:gs>
              <a:gs pos="100000">
                <a:srgbClr val="FAFCFD"/>
              </a:gs>
            </a:gsLst>
            <a:lin ang="0" scaled="1"/>
          </a:gradFill>
          <a:ln w="6985">
            <a:solidFill>
              <a:srgbClr val="0D4B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P06_Panel_11"/>
          <p:cNvSpPr/>
          <p:nvPr/>
        </p:nvSpPr>
        <p:spPr>
          <a:xfrm>
            <a:off x="6117876" y="4554995"/>
            <a:ext cx="1414622" cy="779815"/>
          </a:xfrm>
          <a:prstGeom prst="rect">
            <a:avLst/>
          </a:prstGeom>
          <a:gradFill rotWithShape="1">
            <a:gsLst>
              <a:gs pos="0">
                <a:srgbClr val="0A50A1"/>
              </a:gs>
              <a:gs pos="100000">
                <a:srgbClr val="084C9D"/>
              </a:gs>
            </a:gsLst>
            <a:lin ang="0" scaled="1"/>
          </a:gradFill>
          <a:ln w="6985">
            <a:solidFill>
              <a:srgbClr val="0D4B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P06_Panel_12"/>
          <p:cNvSpPr/>
          <p:nvPr/>
        </p:nvSpPr>
        <p:spPr>
          <a:xfrm>
            <a:off x="269799" y="5502434"/>
            <a:ext cx="11659694" cy="787103"/>
          </a:xfrm>
          <a:prstGeom prst="rect">
            <a:avLst/>
          </a:prstGeom>
          <a:gradFill rotWithShape="1">
            <a:gsLst>
              <a:gs pos="0">
                <a:srgbClr val="FAFCFD"/>
              </a:gs>
              <a:gs pos="100000">
                <a:srgbClr val="FAFCFD"/>
              </a:gs>
            </a:gsLst>
            <a:lin ang="0" scaled="1"/>
          </a:gradFill>
          <a:ln w="6985">
            <a:solidFill>
              <a:srgbClr val="0C53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P06_Panel_13"/>
          <p:cNvSpPr/>
          <p:nvPr/>
        </p:nvSpPr>
        <p:spPr>
          <a:xfrm>
            <a:off x="269799" y="5502434"/>
            <a:ext cx="1626086" cy="787103"/>
          </a:xfrm>
          <a:prstGeom prst="rect">
            <a:avLst/>
          </a:prstGeom>
          <a:gradFill rotWithShape="1">
            <a:gsLst>
              <a:gs pos="0">
                <a:srgbClr val="094E9E"/>
              </a:gs>
              <a:gs pos="100000">
                <a:srgbClr val="094C9C"/>
              </a:gs>
            </a:gsLst>
            <a:lin ang="0" scaled="1"/>
          </a:gradFill>
          <a:ln w="6985">
            <a:solidFill>
              <a:srgbClr val="0C53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P06_Panel_14"/>
          <p:cNvSpPr/>
          <p:nvPr/>
        </p:nvSpPr>
        <p:spPr>
          <a:xfrm>
            <a:off x="6358507" y="5502434"/>
            <a:ext cx="1677129" cy="787103"/>
          </a:xfrm>
          <a:prstGeom prst="rect">
            <a:avLst/>
          </a:prstGeom>
          <a:gradFill rotWithShape="1">
            <a:gsLst>
              <a:gs pos="0">
                <a:srgbClr val="0A4FA0"/>
              </a:gs>
              <a:gs pos="100000">
                <a:srgbClr val="094C9D"/>
              </a:gs>
            </a:gsLst>
            <a:lin ang="0" scaled="1"/>
          </a:gradFill>
          <a:ln w="6985">
            <a:solidFill>
              <a:srgbClr val="0B49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7" name="Connector 16"/>
          <p:cNvCxnSpPr/>
          <p:nvPr/>
        </p:nvCxnSpPr>
        <p:spPr>
          <a:xfrm>
            <a:off x="269799" y="794391"/>
            <a:ext cx="11659694" cy="0"/>
          </a:xfrm>
          <a:prstGeom prst="line">
            <a:avLst/>
          </a:prstGeom>
          <a:ln w="12700">
            <a:solidFill>
              <a:srgbClr val="1C6DC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277091" y="6471736"/>
            <a:ext cx="11652402" cy="0"/>
          </a:xfrm>
          <a:prstGeom prst="line">
            <a:avLst/>
          </a:prstGeom>
          <a:ln w="12700">
            <a:solidFill>
              <a:srgbClr val="E6F2F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06_Illustration_01_LabelBackground_4"/>
          <p:cNvSpPr/>
          <p:nvPr/>
        </p:nvSpPr>
        <p:spPr>
          <a:xfrm>
            <a:off x="539598" y="2069790"/>
            <a:ext cx="2369856" cy="218640"/>
          </a:xfrm>
          <a:prstGeom prst="rect">
            <a:avLst/>
          </a:prstGeom>
          <a:solidFill>
            <a:srgbClr val="EA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P06_Illustration_01_LabelBackground_7"/>
          <p:cNvSpPr/>
          <p:nvPr/>
        </p:nvSpPr>
        <p:spPr>
          <a:xfrm>
            <a:off x="2019847" y="2514357"/>
            <a:ext cx="634392" cy="189488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P06_Illustration_01_LabelBackground_8"/>
          <p:cNvSpPr/>
          <p:nvPr/>
        </p:nvSpPr>
        <p:spPr>
          <a:xfrm>
            <a:off x="4747005" y="2514357"/>
            <a:ext cx="780230" cy="189488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P06_Illustration_01_LabelBackground_9"/>
          <p:cNvSpPr/>
          <p:nvPr/>
        </p:nvSpPr>
        <p:spPr>
          <a:xfrm>
            <a:off x="2019847" y="2718421"/>
            <a:ext cx="729187" cy="167624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P06_Illustration_01_LabelBackground_10"/>
          <p:cNvSpPr/>
          <p:nvPr/>
        </p:nvSpPr>
        <p:spPr>
          <a:xfrm>
            <a:off x="4739713" y="2732997"/>
            <a:ext cx="940651" cy="182200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P06_Illustration_01_LabelBackground_13"/>
          <p:cNvSpPr/>
          <p:nvPr/>
        </p:nvSpPr>
        <p:spPr>
          <a:xfrm>
            <a:off x="3449053" y="3483660"/>
            <a:ext cx="320842" cy="225928"/>
          </a:xfrm>
          <a:prstGeom prst="rect">
            <a:avLst/>
          </a:prstGeom>
          <a:solidFill>
            <a:srgbClr val="A6C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P06_Illustration_01_LabelBackground_14"/>
          <p:cNvSpPr/>
          <p:nvPr/>
        </p:nvSpPr>
        <p:spPr>
          <a:xfrm>
            <a:off x="3492804" y="3760604"/>
            <a:ext cx="240632" cy="167624"/>
          </a:xfrm>
          <a:prstGeom prst="rect">
            <a:avLst/>
          </a:prstGeom>
          <a:solidFill>
            <a:srgbClr val="A6C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06_Illustration_01" descr="slide_006.png"/>
          <p:cNvPicPr>
            <a:picLocks noChangeAspect="1"/>
          </p:cNvPicPr>
          <p:nvPr/>
        </p:nvPicPr>
        <p:blipFill>
          <a:blip r:embed="rId2"/>
          <a:srcRect l="2452" t="28055" r="51077" b="22529"/>
          <a:stretch>
            <a:fillRect/>
          </a:stretch>
        </p:blipFill>
        <p:spPr>
          <a:xfrm>
            <a:off x="298967" y="1924030"/>
            <a:ext cx="5665780" cy="3388916"/>
          </a:xfrm>
          <a:custGeom>
            <a:avLst/>
            <a:gdLst/>
            <a:ahLst/>
            <a:cxnLst/>
            <a:rect l="0" t="0" r="r" b="b"/>
            <a:pathLst>
              <a:path w="100000" h="100000" stroke="0" extrusionOk="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  <a:moveTo>
                  <a:pt x="4247" y="4301"/>
                </a:moveTo>
                <a:lnTo>
                  <a:pt x="4247" y="10753"/>
                </a:lnTo>
                <a:lnTo>
                  <a:pt x="46075" y="10753"/>
                </a:lnTo>
                <a:lnTo>
                  <a:pt x="46075" y="4301"/>
                </a:lnTo>
                <a:close/>
                <a:moveTo>
                  <a:pt x="30373" y="17419"/>
                </a:moveTo>
                <a:lnTo>
                  <a:pt x="30373" y="23011"/>
                </a:lnTo>
                <a:lnTo>
                  <a:pt x="41570" y="23011"/>
                </a:lnTo>
                <a:lnTo>
                  <a:pt x="41570" y="17419"/>
                </a:lnTo>
                <a:close/>
                <a:moveTo>
                  <a:pt x="78507" y="17419"/>
                </a:moveTo>
                <a:lnTo>
                  <a:pt x="78507" y="23011"/>
                </a:lnTo>
                <a:lnTo>
                  <a:pt x="92278" y="23011"/>
                </a:lnTo>
                <a:lnTo>
                  <a:pt x="92278" y="17419"/>
                </a:lnTo>
                <a:close/>
                <a:moveTo>
                  <a:pt x="30373" y="23441"/>
                </a:moveTo>
                <a:lnTo>
                  <a:pt x="30373" y="28387"/>
                </a:lnTo>
                <a:lnTo>
                  <a:pt x="43243" y="28387"/>
                </a:lnTo>
                <a:lnTo>
                  <a:pt x="43243" y="23441"/>
                </a:lnTo>
                <a:close/>
                <a:moveTo>
                  <a:pt x="78378" y="23871"/>
                </a:moveTo>
                <a:lnTo>
                  <a:pt x="78378" y="29247"/>
                </a:lnTo>
                <a:lnTo>
                  <a:pt x="94981" y="29247"/>
                </a:lnTo>
                <a:lnTo>
                  <a:pt x="94981" y="23871"/>
                </a:lnTo>
                <a:close/>
                <a:moveTo>
                  <a:pt x="55598" y="46022"/>
                </a:moveTo>
                <a:lnTo>
                  <a:pt x="55598" y="52688"/>
                </a:lnTo>
                <a:lnTo>
                  <a:pt x="61261" y="52688"/>
                </a:lnTo>
                <a:lnTo>
                  <a:pt x="61261" y="46022"/>
                </a:lnTo>
                <a:close/>
                <a:moveTo>
                  <a:pt x="56371" y="54194"/>
                </a:moveTo>
                <a:lnTo>
                  <a:pt x="56371" y="59140"/>
                </a:lnTo>
                <a:lnTo>
                  <a:pt x="60618" y="59140"/>
                </a:lnTo>
                <a:lnTo>
                  <a:pt x="60618" y="54194"/>
                </a:lnTo>
                <a:close/>
              </a:path>
            </a:pathLst>
          </a:custGeom>
        </p:spPr>
      </p:pic>
      <p:sp>
        <p:nvSpPr>
          <p:cNvPr id="27" name="P06_Text_0_2.2 Aim 1："/>
          <p:cNvSpPr txBox="1"/>
          <p:nvPr/>
        </p:nvSpPr>
        <p:spPr>
          <a:xfrm>
            <a:off x="284383" y="123896"/>
            <a:ext cx="6125167" cy="655919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4019" b="1" spc="0">
                <a:solidFill>
                  <a:srgbClr val="00458B"/>
                </a:solidFill>
                <a:latin typeface="Times New Roman"/>
                <a:ea typeface="Times New Roman"/>
              </a:rPr>
              <a:t>2.2 Aim 1</a:t>
            </a:r>
            <a:r>
              <a:rPr sz="3330" b="1" spc="0">
                <a:solidFill>
                  <a:srgbClr val="00458B"/>
                </a:solidFill>
                <a:latin typeface="FZXiaoBiaoSong-B05S"/>
                <a:ea typeface="FZXiaoBiaoSong-B05S"/>
              </a:rPr>
              <a:t>：</a:t>
            </a:r>
            <a:r>
              <a:rPr sz="3330" b="1" spc="0">
                <a:solidFill>
                  <a:srgbClr val="AF0000"/>
                </a:solidFill>
                <a:latin typeface="FZXiaoBiaoSong-B05S"/>
                <a:ea typeface="FZXiaoBiaoSong-B05S"/>
              </a:rPr>
              <a:t>听觉皮层是否必需</a:t>
            </a:r>
          </a:p>
        </p:txBody>
      </p:sp>
      <p:sp>
        <p:nvSpPr>
          <p:cNvPr id="29" name="P06_Text_2_研究目标："/>
          <p:cNvSpPr txBox="1"/>
          <p:nvPr/>
        </p:nvSpPr>
        <p:spPr>
          <a:xfrm>
            <a:off x="678144" y="1181413"/>
            <a:ext cx="1669837" cy="47576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342" b="1" spc="0">
                <a:solidFill>
                  <a:srgbClr val="F9FAFC"/>
                </a:solidFill>
                <a:latin typeface="FZXiaoBiaoSong-B05S"/>
                <a:ea typeface="FZXiaoBiaoSong-B05S"/>
              </a:rPr>
              <a:t>研究目标：</a:t>
            </a:r>
          </a:p>
        </p:txBody>
      </p:sp>
      <p:sp>
        <p:nvSpPr>
          <p:cNvPr id="30" name="P06_Text_3_检验社会暴露期听觉皮层活动及多巴胺信号的必要"/>
          <p:cNvSpPr txBox="1"/>
          <p:nvPr/>
        </p:nvSpPr>
        <p:spPr>
          <a:xfrm>
            <a:off x="2719866" y="1197218"/>
            <a:ext cx="7124153" cy="45936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261" b="1" spc="120">
                <a:solidFill>
                  <a:srgbClr val="0A429F"/>
                </a:solidFill>
                <a:latin typeface="FZXiaoBiaoSong-B05S"/>
                <a:ea typeface="FZXiaoBiaoSong-B05S"/>
              </a:rPr>
              <a:t>检验社会暴露期听觉皮层活动及多巴胺信号的</a:t>
            </a:r>
            <a:r>
              <a:rPr sz="2261" b="1" spc="120">
                <a:solidFill>
                  <a:srgbClr val="BB0C0B"/>
                </a:solidFill>
                <a:latin typeface="FZXiaoBiaoSong-B05S"/>
                <a:ea typeface="FZXiaoBiaoSong-B05S"/>
              </a:rPr>
              <a:t>必要性</a:t>
            </a:r>
          </a:p>
        </p:txBody>
      </p:sp>
      <p:sp>
        <p:nvSpPr>
          <p:cNvPr id="31" name="P06_Text_4_研究设计示意，结果待检验"/>
          <p:cNvSpPr txBox="1"/>
          <p:nvPr/>
        </p:nvSpPr>
        <p:spPr>
          <a:xfrm>
            <a:off x="561474" y="2070236"/>
            <a:ext cx="2508402" cy="28557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6" b="1" spc="131">
                <a:solidFill>
                  <a:srgbClr val="104AA6"/>
                </a:solidFill>
                <a:latin typeface="FZXiaoBiaoSong-B05S"/>
                <a:ea typeface="FZXiaoBiaoSong-B05S"/>
              </a:rPr>
              <a:t>研究设计示意，结果待检验</a:t>
            </a:r>
          </a:p>
        </p:txBody>
      </p:sp>
      <p:sp>
        <p:nvSpPr>
          <p:cNvPr id="32" name="P06_Text_5_活动干预"/>
          <p:cNvSpPr txBox="1"/>
          <p:nvPr/>
        </p:nvSpPr>
        <p:spPr>
          <a:xfrm>
            <a:off x="6343923" y="2142524"/>
            <a:ext cx="1159407" cy="390636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923" b="1" spc="0">
                <a:solidFill>
                  <a:srgbClr val="F6FAFC"/>
                </a:solidFill>
                <a:latin typeface="FZXiaoBiaoSong-B05S"/>
                <a:ea typeface="FZXiaoBiaoSong-B05S"/>
              </a:rPr>
              <a:t>活动干预</a:t>
            </a:r>
          </a:p>
        </p:txBody>
      </p:sp>
      <p:sp>
        <p:nvSpPr>
          <p:cNvPr id="33" name="P06_Text_6_社会暴露期间局部注射 muscimol"/>
          <p:cNvSpPr txBox="1"/>
          <p:nvPr/>
        </p:nvSpPr>
        <p:spPr>
          <a:xfrm>
            <a:off x="7816880" y="2169834"/>
            <a:ext cx="3294598" cy="347836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65" b="0" spc="74">
                <a:solidFill>
                  <a:srgbClr val="1A1A19"/>
                </a:solidFill>
                <a:latin typeface="Microsoft YaHei"/>
                <a:ea typeface="Microsoft YaHei"/>
              </a:rPr>
              <a:t>社会暴</a:t>
            </a:r>
            <a:r>
              <a:rPr sz="1565" b="0" spc="74">
                <a:solidFill>
                  <a:srgbClr val="343436"/>
                </a:solidFill>
                <a:latin typeface="Microsoft YaHei"/>
                <a:ea typeface="Microsoft YaHei"/>
              </a:rPr>
              <a:t>露期</a:t>
            </a:r>
            <a:r>
              <a:rPr sz="1565" b="0" spc="74">
                <a:solidFill>
                  <a:srgbClr val="181717"/>
                </a:solidFill>
                <a:latin typeface="Microsoft YaHei"/>
                <a:ea typeface="Microsoft YaHei"/>
              </a:rPr>
              <a:t>间局部</a:t>
            </a:r>
            <a:r>
              <a:rPr sz="1565" b="0" spc="74">
                <a:solidFill>
                  <a:srgbClr val="353535"/>
                </a:solidFill>
                <a:latin typeface="Microsoft YaHei"/>
                <a:ea typeface="Microsoft YaHei"/>
              </a:rPr>
              <a:t>注射</a:t>
            </a:r>
            <a:r>
              <a:rPr sz="1565" b="0" spc="74">
                <a:solidFill>
                  <a:srgbClr val="6D6C6F"/>
                </a:solidFill>
                <a:latin typeface="Microsoft YaHei"/>
                <a:ea typeface="Microsoft YaHei"/>
              </a:rPr>
              <a:t> </a:t>
            </a:r>
            <a:r>
              <a:rPr sz="1565" b="0" spc="74">
                <a:solidFill>
                  <a:srgbClr val="141517"/>
                </a:solidFill>
                <a:latin typeface="Microsoft YaHei"/>
                <a:ea typeface="Microsoft YaHei"/>
              </a:rPr>
              <a:t>muscimol</a:t>
            </a:r>
          </a:p>
        </p:txBody>
      </p:sp>
      <p:sp>
        <p:nvSpPr>
          <p:cNvPr id="34" name="P06_Text_7_局部注射"/>
          <p:cNvSpPr txBox="1"/>
          <p:nvPr/>
        </p:nvSpPr>
        <p:spPr>
          <a:xfrm>
            <a:off x="2041722" y="2518189"/>
            <a:ext cx="710919" cy="262969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83" b="0" spc="-28">
                <a:solidFill>
                  <a:srgbClr val="2D4DAD"/>
                </a:solidFill>
                <a:latin typeface="Microsoft YaHei"/>
                <a:ea typeface="Microsoft YaHei"/>
              </a:rPr>
              <a:t>局部注射</a:t>
            </a:r>
          </a:p>
        </p:txBody>
      </p:sp>
      <p:sp>
        <p:nvSpPr>
          <p:cNvPr id="35" name="P06_Text_8_光纤光度法"/>
          <p:cNvSpPr txBox="1"/>
          <p:nvPr/>
        </p:nvSpPr>
        <p:spPr>
          <a:xfrm>
            <a:off x="4768880" y="2518373"/>
            <a:ext cx="855529" cy="26028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71" b="0" spc="-15">
                <a:solidFill>
                  <a:srgbClr val="244EAC"/>
                </a:solidFill>
                <a:latin typeface="Microsoft YaHei"/>
                <a:ea typeface="Microsoft YaHei"/>
              </a:rPr>
              <a:t>光纤光度法</a:t>
            </a:r>
          </a:p>
        </p:txBody>
      </p:sp>
      <p:sp>
        <p:nvSpPr>
          <p:cNvPr id="36" name="P06_Text_9_muscimol"/>
          <p:cNvSpPr txBox="1"/>
          <p:nvPr/>
        </p:nvSpPr>
        <p:spPr>
          <a:xfrm>
            <a:off x="2041722" y="2721930"/>
            <a:ext cx="807867" cy="267676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5" b="1" spc="-68">
                <a:solidFill>
                  <a:srgbClr val="3D61B8"/>
                </a:solidFill>
                <a:latin typeface="Microsoft YaHei"/>
                <a:ea typeface="Microsoft YaHei"/>
              </a:rPr>
              <a:t>m</a:t>
            </a:r>
            <a:r>
              <a:rPr sz="1205" b="1" spc="-68">
                <a:solidFill>
                  <a:srgbClr val="2947A3"/>
                </a:solidFill>
                <a:latin typeface="Microsoft YaHei"/>
                <a:ea typeface="Microsoft YaHei"/>
              </a:rPr>
              <a:t>uscimol</a:t>
            </a:r>
          </a:p>
        </p:txBody>
      </p:sp>
      <p:sp>
        <p:nvSpPr>
          <p:cNvPr id="37" name="P06_Text_10_记录 DA 信号"/>
          <p:cNvSpPr txBox="1"/>
          <p:nvPr/>
        </p:nvSpPr>
        <p:spPr>
          <a:xfrm>
            <a:off x="4761589" y="2737730"/>
            <a:ext cx="1011164" cy="24982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24" b="0" spc="39">
                <a:solidFill>
                  <a:srgbClr val="2A4CA8"/>
                </a:solidFill>
                <a:latin typeface="Microsoft YaHei"/>
                <a:ea typeface="Microsoft YaHei"/>
              </a:rPr>
              <a:t>记录 </a:t>
            </a:r>
            <a:r>
              <a:rPr sz="1124" b="0" spc="39">
                <a:solidFill>
                  <a:srgbClr val="4564B4"/>
                </a:solidFill>
                <a:latin typeface="Microsoft YaHei"/>
                <a:ea typeface="Microsoft YaHei"/>
              </a:rPr>
              <a:t>D</a:t>
            </a:r>
            <a:r>
              <a:rPr sz="1124" b="0" spc="39">
                <a:solidFill>
                  <a:srgbClr val="2845A4"/>
                </a:solidFill>
                <a:latin typeface="Microsoft YaHei"/>
                <a:ea typeface="Microsoft YaHei"/>
              </a:rPr>
              <a:t>A 信号</a:t>
            </a:r>
          </a:p>
        </p:txBody>
      </p:sp>
      <p:sp>
        <p:nvSpPr>
          <p:cNvPr id="38" name="P06_Text_11_对照条件"/>
          <p:cNvSpPr txBox="1"/>
          <p:nvPr/>
        </p:nvSpPr>
        <p:spPr>
          <a:xfrm>
            <a:off x="6343923" y="3018112"/>
            <a:ext cx="1159407" cy="37691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855" b="1" spc="90">
                <a:solidFill>
                  <a:srgbClr val="F6F9FC"/>
                </a:solidFill>
                <a:latin typeface="FZXiaoBiaoSong-B05S"/>
                <a:ea typeface="FZXiaoBiaoSong-B05S"/>
              </a:rPr>
              <a:t>对照条件</a:t>
            </a:r>
          </a:p>
        </p:txBody>
      </p:sp>
      <p:sp>
        <p:nvSpPr>
          <p:cNvPr id="39" name="P06_Text_12_生理盐水；仅任务线索"/>
          <p:cNvSpPr txBox="1"/>
          <p:nvPr/>
        </p:nvSpPr>
        <p:spPr>
          <a:xfrm>
            <a:off x="7831464" y="3052564"/>
            <a:ext cx="2245968" cy="334953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07" b="0" spc="155">
                <a:solidFill>
                  <a:srgbClr val="1B1D1E"/>
                </a:solidFill>
                <a:latin typeface="Microsoft YaHei"/>
                <a:ea typeface="Microsoft YaHei"/>
              </a:rPr>
              <a:t>生理盐水；仅任务线索</a:t>
            </a:r>
          </a:p>
        </p:txBody>
      </p:sp>
      <p:sp>
        <p:nvSpPr>
          <p:cNvPr id="40" name="P06_Text_13_AC"/>
          <p:cNvSpPr txBox="1"/>
          <p:nvPr/>
        </p:nvSpPr>
        <p:spPr>
          <a:xfrm>
            <a:off x="3473392" y="3475978"/>
            <a:ext cx="474168" cy="430878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939" b="0" spc="0">
                <a:solidFill>
                  <a:srgbClr val="152E88"/>
                </a:solidFill>
                <a:latin typeface="Arial"/>
                <a:ea typeface="Arial"/>
              </a:rPr>
              <a:t>AC</a:t>
            </a:r>
          </a:p>
        </p:txBody>
      </p:sp>
      <p:sp>
        <p:nvSpPr>
          <p:cNvPr id="41" name="P06_Text_14_DA"/>
          <p:cNvSpPr txBox="1"/>
          <p:nvPr/>
        </p:nvSpPr>
        <p:spPr>
          <a:xfrm>
            <a:off x="3514679" y="3761818"/>
            <a:ext cx="334616" cy="301136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355" b="0" spc="0">
                <a:solidFill>
                  <a:srgbClr val="B02627"/>
                </a:solidFill>
                <a:latin typeface="Arial"/>
                <a:ea typeface="Arial"/>
              </a:rPr>
              <a:t>DA</a:t>
            </a:r>
          </a:p>
        </p:txBody>
      </p:sp>
      <p:sp>
        <p:nvSpPr>
          <p:cNvPr id="42" name="P06_Text_15_信号记录"/>
          <p:cNvSpPr txBox="1"/>
          <p:nvPr/>
        </p:nvSpPr>
        <p:spPr>
          <a:xfrm>
            <a:off x="6351215" y="3906958"/>
            <a:ext cx="1152115" cy="38076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874" b="1" spc="46">
                <a:solidFill>
                  <a:srgbClr val="F9FBFE"/>
                </a:solidFill>
                <a:latin typeface="FZXiaoBiaoSong-B05S"/>
                <a:ea typeface="FZXiaoBiaoSong-B05S"/>
              </a:rPr>
              <a:t>信号记录</a:t>
            </a:r>
          </a:p>
        </p:txBody>
      </p:sp>
      <p:sp>
        <p:nvSpPr>
          <p:cNvPr id="43" name="P06_Text_16_GRABDA 传感器与光纤光度法"/>
          <p:cNvSpPr txBox="1"/>
          <p:nvPr/>
        </p:nvSpPr>
        <p:spPr>
          <a:xfrm>
            <a:off x="7824172" y="3941465"/>
            <a:ext cx="2954843" cy="338371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23" b="0" spc="102">
                <a:solidFill>
                  <a:srgbClr val="0E0F10"/>
                </a:solidFill>
                <a:latin typeface="Microsoft YaHei"/>
                <a:ea typeface="Microsoft YaHei"/>
              </a:rPr>
              <a:t>GRABDA</a:t>
            </a:r>
            <a:r>
              <a:rPr sz="1523" b="0" spc="102">
                <a:solidFill>
                  <a:srgbClr val="68696A"/>
                </a:solidFill>
                <a:latin typeface="Microsoft YaHei"/>
                <a:ea typeface="Microsoft YaHei"/>
              </a:rPr>
              <a:t> </a:t>
            </a:r>
            <a:r>
              <a:rPr sz="1523" b="0" spc="102">
                <a:solidFill>
                  <a:srgbClr val="1C1D1C"/>
                </a:solidFill>
                <a:latin typeface="Microsoft YaHei"/>
                <a:ea typeface="Microsoft YaHei"/>
              </a:rPr>
              <a:t>传感器与</a:t>
            </a:r>
            <a:r>
              <a:rPr sz="1523" b="0" spc="102">
                <a:solidFill>
                  <a:srgbClr val="373738"/>
                </a:solidFill>
                <a:latin typeface="Microsoft YaHei"/>
                <a:ea typeface="Microsoft YaHei"/>
              </a:rPr>
              <a:t>光</a:t>
            </a:r>
            <a:r>
              <a:rPr sz="1523" b="0" spc="102">
                <a:solidFill>
                  <a:srgbClr val="171718"/>
                </a:solidFill>
                <a:latin typeface="Microsoft YaHei"/>
                <a:ea typeface="Microsoft YaHei"/>
              </a:rPr>
              <a:t>纤光度法</a:t>
            </a:r>
          </a:p>
        </p:txBody>
      </p:sp>
      <p:sp>
        <p:nvSpPr>
          <p:cNvPr id="44" name="P06_Text_17_双向操纵"/>
          <p:cNvSpPr txBox="1"/>
          <p:nvPr/>
        </p:nvSpPr>
        <p:spPr>
          <a:xfrm>
            <a:off x="6343923" y="4787846"/>
            <a:ext cx="1166699" cy="393552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937" b="1" spc="0">
                <a:solidFill>
                  <a:srgbClr val="F7FAFC"/>
                </a:solidFill>
                <a:latin typeface="FZXiaoBiaoSong-B05S"/>
                <a:ea typeface="FZXiaoBiaoSong-B05S"/>
              </a:rPr>
              <a:t>双向操纵</a:t>
            </a:r>
          </a:p>
        </p:txBody>
      </p:sp>
      <p:sp>
        <p:nvSpPr>
          <p:cNvPr id="45" name="P06_Text_18_局部多巴胺受体激活或阻断"/>
          <p:cNvSpPr txBox="1"/>
          <p:nvPr/>
        </p:nvSpPr>
        <p:spPr>
          <a:xfrm>
            <a:off x="7838756" y="4830600"/>
            <a:ext cx="2677752" cy="338371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23" b="0" spc="144">
                <a:solidFill>
                  <a:srgbClr val="212223"/>
                </a:solidFill>
                <a:latin typeface="Microsoft YaHei"/>
                <a:ea typeface="Microsoft YaHei"/>
              </a:rPr>
              <a:t>局部多巴胺受体激</a:t>
            </a:r>
            <a:r>
              <a:rPr sz="1523" b="0" spc="144">
                <a:solidFill>
                  <a:srgbClr val="444548"/>
                </a:solidFill>
                <a:latin typeface="Microsoft YaHei"/>
                <a:ea typeface="Microsoft YaHei"/>
              </a:rPr>
              <a:t>活或</a:t>
            </a:r>
            <a:r>
              <a:rPr sz="1523" b="0" spc="144">
                <a:solidFill>
                  <a:srgbClr val="2B2B2E"/>
                </a:solidFill>
                <a:latin typeface="Microsoft YaHei"/>
                <a:ea typeface="Microsoft YaHei"/>
              </a:rPr>
              <a:t>阻断</a:t>
            </a:r>
          </a:p>
        </p:txBody>
      </p:sp>
      <p:sp>
        <p:nvSpPr>
          <p:cNvPr id="46" name="P06_Text_19_行为检验"/>
          <p:cNvSpPr txBox="1"/>
          <p:nvPr/>
        </p:nvSpPr>
        <p:spPr>
          <a:xfrm>
            <a:off x="539598" y="5724936"/>
            <a:ext cx="1268785" cy="43436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138" b="1" spc="0">
                <a:solidFill>
                  <a:srgbClr val="F8FAFD"/>
                </a:solidFill>
                <a:latin typeface="FZXiaoBiaoSong-B05S"/>
                <a:ea typeface="FZXiaoBiaoSong-B05S"/>
              </a:rPr>
              <a:t>行为检验</a:t>
            </a:r>
          </a:p>
        </p:txBody>
      </p:sp>
      <p:sp>
        <p:nvSpPr>
          <p:cNvPr id="47" name="P06_Text_20_后续独立练习的任务习得速度"/>
          <p:cNvSpPr txBox="1"/>
          <p:nvPr/>
        </p:nvSpPr>
        <p:spPr>
          <a:xfrm>
            <a:off x="2238603" y="5799254"/>
            <a:ext cx="3024799" cy="347836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65" b="0" spc="184">
                <a:solidFill>
                  <a:srgbClr val="161824"/>
                </a:solidFill>
                <a:latin typeface="Microsoft YaHei"/>
                <a:ea typeface="Microsoft YaHei"/>
              </a:rPr>
              <a:t>后续独</a:t>
            </a:r>
            <a:r>
              <a:rPr sz="1565" b="0" spc="184">
                <a:solidFill>
                  <a:srgbClr val="354059"/>
                </a:solidFill>
                <a:latin typeface="Microsoft YaHei"/>
                <a:ea typeface="Microsoft YaHei"/>
              </a:rPr>
              <a:t>立</a:t>
            </a:r>
            <a:r>
              <a:rPr sz="1565" b="0" spc="184">
                <a:solidFill>
                  <a:srgbClr val="080A1B"/>
                </a:solidFill>
                <a:latin typeface="Microsoft YaHei"/>
                <a:ea typeface="Microsoft YaHei"/>
              </a:rPr>
              <a:t>练</a:t>
            </a:r>
            <a:r>
              <a:rPr sz="1565" b="0" spc="184">
                <a:solidFill>
                  <a:srgbClr val="242A43"/>
                </a:solidFill>
                <a:latin typeface="Microsoft YaHei"/>
                <a:ea typeface="Microsoft YaHei"/>
              </a:rPr>
              <a:t>习的</a:t>
            </a:r>
            <a:r>
              <a:rPr sz="1565" b="0" spc="184">
                <a:solidFill>
                  <a:srgbClr val="0E1022"/>
                </a:solidFill>
                <a:latin typeface="Microsoft YaHei"/>
                <a:ea typeface="Microsoft YaHei"/>
              </a:rPr>
              <a:t>任务习得速度</a:t>
            </a:r>
          </a:p>
        </p:txBody>
      </p:sp>
      <p:sp>
        <p:nvSpPr>
          <p:cNvPr id="48" name="P06_Text_21_解释要点"/>
          <p:cNvSpPr txBox="1"/>
          <p:nvPr/>
        </p:nvSpPr>
        <p:spPr>
          <a:xfrm>
            <a:off x="6664766" y="5741171"/>
            <a:ext cx="1246909" cy="41225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029" b="1" spc="88">
                <a:solidFill>
                  <a:srgbClr val="F9FCFD"/>
                </a:solidFill>
                <a:latin typeface="FZXiaoBiaoSong-B05S"/>
                <a:ea typeface="FZXiaoBiaoSong-B05S"/>
              </a:rPr>
              <a:t>解释要点</a:t>
            </a:r>
          </a:p>
        </p:txBody>
      </p:sp>
      <p:sp>
        <p:nvSpPr>
          <p:cNvPr id="49" name="P06_Text_22_结合干预有效性与运动混淆检查"/>
          <p:cNvSpPr txBox="1"/>
          <p:nvPr/>
        </p:nvSpPr>
        <p:spPr>
          <a:xfrm>
            <a:off x="8312727" y="5799254"/>
            <a:ext cx="3272722" cy="347836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65" b="0" spc="200">
                <a:solidFill>
                  <a:srgbClr val="191C2E"/>
                </a:solidFill>
                <a:latin typeface="Microsoft YaHei"/>
                <a:ea typeface="Microsoft YaHei"/>
              </a:rPr>
              <a:t>结合干预有效性与运动混淆检查</a:t>
            </a:r>
          </a:p>
        </p:txBody>
      </p:sp>
      <p:sp>
        <p:nvSpPr>
          <p:cNvPr id="50" name="P06_Text_23_基于NIH/NIDCD公开材料整理"/>
          <p:cNvSpPr txBox="1"/>
          <p:nvPr/>
        </p:nvSpPr>
        <p:spPr>
          <a:xfrm>
            <a:off x="5097014" y="6570477"/>
            <a:ext cx="2124442" cy="26056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73" b="0" spc="70">
                <a:solidFill>
                  <a:srgbClr val="5078B3"/>
                </a:solidFill>
                <a:latin typeface="SimSun"/>
                <a:ea typeface="SimSun"/>
              </a:rPr>
              <a:t>基于NIH/NIDCD</a:t>
            </a:r>
            <a:r>
              <a:rPr sz="1173" b="0" spc="70">
                <a:solidFill>
                  <a:srgbClr val="315FB0"/>
                </a:solidFill>
                <a:latin typeface="SimSun"/>
                <a:ea typeface="SimSun"/>
              </a:rPr>
              <a:t>公</a:t>
            </a:r>
            <a:r>
              <a:rPr sz="1173" b="0" spc="70">
                <a:solidFill>
                  <a:srgbClr val="597FBC"/>
                </a:solidFill>
                <a:latin typeface="SimSun"/>
                <a:ea typeface="SimSun"/>
              </a:rPr>
              <a:t>开材料整理</a:t>
            </a:r>
          </a:p>
        </p:txBody>
      </p:sp>
      <p:sp>
        <p:nvSpPr>
          <p:cNvPr id="51" name="P06_Text_24_6/12"/>
          <p:cNvSpPr txBox="1"/>
          <p:nvPr/>
        </p:nvSpPr>
        <p:spPr>
          <a:xfrm>
            <a:off x="11652402" y="6561816"/>
            <a:ext cx="444804" cy="256537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63" b="0" spc="0">
                <a:solidFill>
                  <a:srgbClr val="334A7C"/>
                </a:solidFill>
                <a:latin typeface="Times New Roman"/>
                <a:ea typeface="Times New Roman"/>
              </a:rPr>
              <a:t>6</a:t>
            </a:r>
            <a:r>
              <a:rPr sz="1263" b="0" spc="0">
                <a:solidFill>
                  <a:srgbClr val="4B67A9"/>
                </a:solidFill>
                <a:latin typeface="Times New Roman"/>
                <a:ea typeface="Times New Roman"/>
              </a:rPr>
              <a:t>/12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07_Panel_00"/>
          <p:cNvSpPr/>
          <p:nvPr/>
        </p:nvSpPr>
        <p:spPr>
          <a:xfrm>
            <a:off x="291675" y="677783"/>
            <a:ext cx="11608651" cy="532023"/>
          </a:xfrm>
          <a:prstGeom prst="rect">
            <a:avLst/>
          </a:prstGeom>
          <a:gradFill rotWithShape="1">
            <a:gsLst>
              <a:gs pos="0">
                <a:srgbClr val="F2F7FC"/>
              </a:gs>
              <a:gs pos="100000">
                <a:srgbClr val="F4F8FD"/>
              </a:gs>
            </a:gsLst>
            <a:lin ang="0" scaled="1"/>
          </a:gradFill>
          <a:ln w="6985">
            <a:solidFill>
              <a:srgbClr val="1059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P07_Panel_01"/>
          <p:cNvSpPr/>
          <p:nvPr/>
        </p:nvSpPr>
        <p:spPr>
          <a:xfrm>
            <a:off x="291675" y="677783"/>
            <a:ext cx="1830258" cy="532023"/>
          </a:xfrm>
          <a:prstGeom prst="rect">
            <a:avLst/>
          </a:prstGeom>
          <a:gradFill rotWithShape="1">
            <a:gsLst>
              <a:gs pos="0">
                <a:srgbClr val="0155B9"/>
              </a:gs>
              <a:gs pos="100000">
                <a:srgbClr val="0155B8"/>
              </a:gs>
            </a:gsLst>
            <a:lin ang="0" scaled="1"/>
          </a:gradFill>
          <a:ln w="6985">
            <a:solidFill>
              <a:srgbClr val="1059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P07_Panel_02"/>
          <p:cNvSpPr/>
          <p:nvPr/>
        </p:nvSpPr>
        <p:spPr>
          <a:xfrm>
            <a:off x="291675" y="1333702"/>
            <a:ext cx="3587598" cy="597615"/>
          </a:xfrm>
          <a:prstGeom prst="rect">
            <a:avLst/>
          </a:prstGeom>
          <a:gradFill rotWithShape="1">
            <a:gsLst>
              <a:gs pos="0">
                <a:srgbClr val="EEF6FD"/>
              </a:gs>
              <a:gs pos="100000">
                <a:srgbClr val="EFF6FD"/>
              </a:gs>
            </a:gsLst>
            <a:lin ang="0" scaled="1"/>
          </a:gradFill>
          <a:ln w="6985">
            <a:solidFill>
              <a:srgbClr val="DEF1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P07_Panel_03"/>
          <p:cNvSpPr/>
          <p:nvPr/>
        </p:nvSpPr>
        <p:spPr>
          <a:xfrm>
            <a:off x="4572000" y="1333702"/>
            <a:ext cx="3055292" cy="597615"/>
          </a:xfrm>
          <a:prstGeom prst="rect">
            <a:avLst/>
          </a:prstGeom>
          <a:gradFill rotWithShape="1">
            <a:gsLst>
              <a:gs pos="0">
                <a:srgbClr val="EFF6FD"/>
              </a:gs>
              <a:gs pos="100000">
                <a:srgbClr val="EEF6FD"/>
              </a:gs>
            </a:gsLst>
            <a:lin ang="0" scaled="1"/>
          </a:gradFill>
          <a:ln w="6985">
            <a:solidFill>
              <a:srgbClr val="E2F4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P07_Panel_04"/>
          <p:cNvSpPr/>
          <p:nvPr/>
        </p:nvSpPr>
        <p:spPr>
          <a:xfrm>
            <a:off x="8349187" y="1333702"/>
            <a:ext cx="3551139" cy="597615"/>
          </a:xfrm>
          <a:prstGeom prst="rect">
            <a:avLst/>
          </a:prstGeom>
          <a:gradFill rotWithShape="1">
            <a:gsLst>
              <a:gs pos="0">
                <a:srgbClr val="F0F7FD"/>
              </a:gs>
              <a:gs pos="100000">
                <a:srgbClr val="F0F7FD"/>
              </a:gs>
            </a:gsLst>
            <a:lin ang="0" scaled="1"/>
          </a:gradFill>
          <a:ln w="6985">
            <a:solidFill>
              <a:srgbClr val="E8F2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P07_Panel_05"/>
          <p:cNvSpPr/>
          <p:nvPr/>
        </p:nvSpPr>
        <p:spPr>
          <a:xfrm>
            <a:off x="393761" y="2091654"/>
            <a:ext cx="3718852" cy="2237413"/>
          </a:xfrm>
          <a:prstGeom prst="rect">
            <a:avLst/>
          </a:prstGeom>
          <a:gradFill rotWithShape="1">
            <a:gsLst>
              <a:gs pos="0">
                <a:srgbClr val="FAFCFE"/>
              </a:gs>
              <a:gs pos="100000">
                <a:srgbClr val="FBFCFE"/>
              </a:gs>
            </a:gsLst>
            <a:lin ang="0" scaled="1"/>
          </a:gradFill>
          <a:ln w="6985">
            <a:solidFill>
              <a:srgbClr val="0154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P07_Panel_06"/>
          <p:cNvSpPr/>
          <p:nvPr/>
        </p:nvSpPr>
        <p:spPr>
          <a:xfrm>
            <a:off x="393761" y="2091654"/>
            <a:ext cx="3718852" cy="342536"/>
          </a:xfrm>
          <a:prstGeom prst="rect">
            <a:avLst/>
          </a:prstGeom>
          <a:gradFill rotWithShape="1">
            <a:gsLst>
              <a:gs pos="0">
                <a:srgbClr val="0153B4"/>
              </a:gs>
              <a:gs pos="100000">
                <a:srgbClr val="0154B5"/>
              </a:gs>
            </a:gsLst>
            <a:lin ang="0" scaled="1"/>
          </a:gradFill>
          <a:ln w="6985">
            <a:solidFill>
              <a:srgbClr val="0154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P07_Panel_07"/>
          <p:cNvSpPr/>
          <p:nvPr/>
        </p:nvSpPr>
        <p:spPr>
          <a:xfrm>
            <a:off x="4229282" y="2091654"/>
            <a:ext cx="3740727" cy="2237413"/>
          </a:xfrm>
          <a:prstGeom prst="rect">
            <a:avLst/>
          </a:prstGeom>
          <a:gradFill rotWithShape="1">
            <a:gsLst>
              <a:gs pos="0">
                <a:srgbClr val="FDFDFE"/>
              </a:gs>
              <a:gs pos="100000">
                <a:srgbClr val="FDFDFE"/>
              </a:gs>
            </a:gsLst>
            <a:lin ang="0" scaled="1"/>
          </a:gradFill>
          <a:ln w="6985">
            <a:solidFill>
              <a:srgbClr val="0C54B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P07_Panel_08"/>
          <p:cNvSpPr/>
          <p:nvPr/>
        </p:nvSpPr>
        <p:spPr>
          <a:xfrm>
            <a:off x="4229282" y="2091654"/>
            <a:ext cx="3740727" cy="342536"/>
          </a:xfrm>
          <a:prstGeom prst="rect">
            <a:avLst/>
          </a:prstGeom>
          <a:gradFill rotWithShape="1">
            <a:gsLst>
              <a:gs pos="0">
                <a:srgbClr val="0153B4"/>
              </a:gs>
              <a:gs pos="100000">
                <a:srgbClr val="0154B5"/>
              </a:gs>
            </a:gsLst>
            <a:lin ang="0" scaled="1"/>
          </a:gradFill>
          <a:ln w="6985">
            <a:solidFill>
              <a:srgbClr val="0C54B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P07_Panel_09"/>
          <p:cNvSpPr/>
          <p:nvPr/>
        </p:nvSpPr>
        <p:spPr>
          <a:xfrm>
            <a:off x="8093971" y="2091654"/>
            <a:ext cx="3813646" cy="2237413"/>
          </a:xfrm>
          <a:prstGeom prst="rect">
            <a:avLst/>
          </a:prstGeom>
          <a:gradFill rotWithShape="1">
            <a:gsLst>
              <a:gs pos="0">
                <a:srgbClr val="FDFDFE"/>
              </a:gs>
              <a:gs pos="100000">
                <a:srgbClr val="FDFDFE"/>
              </a:gs>
            </a:gsLst>
            <a:lin ang="0" scaled="1"/>
          </a:gradFill>
          <a:ln w="6985">
            <a:solidFill>
              <a:srgbClr val="055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P07_Panel_10"/>
          <p:cNvSpPr/>
          <p:nvPr/>
        </p:nvSpPr>
        <p:spPr>
          <a:xfrm>
            <a:off x="8093971" y="2091654"/>
            <a:ext cx="3813646" cy="342536"/>
          </a:xfrm>
          <a:prstGeom prst="rect">
            <a:avLst/>
          </a:prstGeom>
          <a:gradFill rotWithShape="1">
            <a:gsLst>
              <a:gs pos="0">
                <a:srgbClr val="0255B8"/>
              </a:gs>
              <a:gs pos="100000">
                <a:srgbClr val="0255B8"/>
              </a:gs>
            </a:gsLst>
            <a:lin ang="0" scaled="1"/>
          </a:gradFill>
          <a:ln w="6985">
            <a:solidFill>
              <a:srgbClr val="055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P07_Panel_11"/>
          <p:cNvSpPr/>
          <p:nvPr/>
        </p:nvSpPr>
        <p:spPr>
          <a:xfrm>
            <a:off x="393761" y="3673148"/>
            <a:ext cx="3645933" cy="561175"/>
          </a:xfrm>
          <a:prstGeom prst="rect">
            <a:avLst/>
          </a:prstGeom>
          <a:gradFill rotWithShape="1">
            <a:gsLst>
              <a:gs pos="0">
                <a:srgbClr val="E6F1FC"/>
              </a:gs>
              <a:gs pos="100000">
                <a:srgbClr val="E6F1FC"/>
              </a:gs>
            </a:gsLst>
            <a:lin ang="0" scaled="1"/>
          </a:gradFill>
          <a:ln w="6985">
            <a:solidFill>
              <a:srgbClr val="E0F1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P07_Panel_12"/>
          <p:cNvSpPr/>
          <p:nvPr/>
        </p:nvSpPr>
        <p:spPr>
          <a:xfrm>
            <a:off x="4353244" y="3673148"/>
            <a:ext cx="3500096" cy="561175"/>
          </a:xfrm>
          <a:prstGeom prst="rect">
            <a:avLst/>
          </a:prstGeom>
          <a:gradFill rotWithShape="1">
            <a:gsLst>
              <a:gs pos="0">
                <a:srgbClr val="E6F0FB"/>
              </a:gs>
              <a:gs pos="100000">
                <a:srgbClr val="E6F1FB"/>
              </a:gs>
            </a:gsLst>
            <a:lin ang="0" scaled="1"/>
          </a:gradFill>
          <a:ln w="6985">
            <a:solidFill>
              <a:srgbClr val="E6F2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P07_Panel_13"/>
          <p:cNvSpPr/>
          <p:nvPr/>
        </p:nvSpPr>
        <p:spPr>
          <a:xfrm>
            <a:off x="8174182" y="3673148"/>
            <a:ext cx="3645933" cy="561175"/>
          </a:xfrm>
          <a:prstGeom prst="rect">
            <a:avLst/>
          </a:prstGeom>
          <a:gradFill rotWithShape="1">
            <a:gsLst>
              <a:gs pos="0">
                <a:srgbClr val="E6F1FC"/>
              </a:gs>
              <a:gs pos="100000">
                <a:srgbClr val="E7F1FC"/>
              </a:gs>
            </a:gsLst>
            <a:lin ang="0" scaled="1"/>
          </a:gradFill>
          <a:ln w="6985">
            <a:solidFill>
              <a:srgbClr val="ECF8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P07_Panel_14"/>
          <p:cNvSpPr/>
          <p:nvPr/>
        </p:nvSpPr>
        <p:spPr>
          <a:xfrm>
            <a:off x="291675" y="4438387"/>
            <a:ext cx="5687656" cy="1435734"/>
          </a:xfrm>
          <a:prstGeom prst="rect">
            <a:avLst/>
          </a:prstGeom>
          <a:gradFill rotWithShape="1">
            <a:gsLst>
              <a:gs pos="0">
                <a:srgbClr val="FEFEFE"/>
              </a:gs>
              <a:gs pos="100000">
                <a:srgbClr val="FAFCFE"/>
              </a:gs>
            </a:gsLst>
            <a:lin ang="0" scaled="1"/>
          </a:gradFill>
          <a:ln w="6985">
            <a:solidFill>
              <a:srgbClr val="0B4D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P07_Panel_15"/>
          <p:cNvSpPr/>
          <p:nvPr/>
        </p:nvSpPr>
        <p:spPr>
          <a:xfrm>
            <a:off x="291675" y="4438387"/>
            <a:ext cx="5687656" cy="342536"/>
          </a:xfrm>
          <a:prstGeom prst="rect">
            <a:avLst/>
          </a:prstGeom>
          <a:gradFill rotWithShape="1">
            <a:gsLst>
              <a:gs pos="0">
                <a:srgbClr val="0155B8"/>
              </a:gs>
              <a:gs pos="100000">
                <a:srgbClr val="0152B3"/>
              </a:gs>
            </a:gsLst>
            <a:lin ang="0" scaled="1"/>
          </a:gradFill>
          <a:ln w="6985">
            <a:solidFill>
              <a:srgbClr val="0B4D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P07_Panel_16"/>
          <p:cNvSpPr/>
          <p:nvPr/>
        </p:nvSpPr>
        <p:spPr>
          <a:xfrm>
            <a:off x="6183502" y="4438387"/>
            <a:ext cx="5724115" cy="1435734"/>
          </a:xfrm>
          <a:prstGeom prst="rect">
            <a:avLst/>
          </a:prstGeom>
          <a:gradFill rotWithShape="1">
            <a:gsLst>
              <a:gs pos="0">
                <a:srgbClr val="FEFEFE"/>
              </a:gs>
              <a:gs pos="100000">
                <a:srgbClr val="F9FCFE"/>
              </a:gs>
            </a:gsLst>
            <a:lin ang="0" scaled="1"/>
          </a:gradFill>
          <a:ln w="6985">
            <a:solidFill>
              <a:srgbClr val="E1EF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P07_Panel_17"/>
          <p:cNvSpPr/>
          <p:nvPr/>
        </p:nvSpPr>
        <p:spPr>
          <a:xfrm>
            <a:off x="6183502" y="4438387"/>
            <a:ext cx="5724115" cy="342536"/>
          </a:xfrm>
          <a:prstGeom prst="rect">
            <a:avLst/>
          </a:prstGeom>
          <a:gradFill rotWithShape="1">
            <a:gsLst>
              <a:gs pos="0">
                <a:srgbClr val="0155B9"/>
              </a:gs>
              <a:gs pos="100000">
                <a:srgbClr val="0153B3"/>
              </a:gs>
            </a:gsLst>
            <a:lin ang="0" scaled="1"/>
          </a:gradFill>
          <a:ln w="6985">
            <a:solidFill>
              <a:srgbClr val="E1EF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P07_Panel_18"/>
          <p:cNvSpPr/>
          <p:nvPr/>
        </p:nvSpPr>
        <p:spPr>
          <a:xfrm>
            <a:off x="291675" y="5990729"/>
            <a:ext cx="11615943" cy="488295"/>
          </a:xfrm>
          <a:prstGeom prst="rect">
            <a:avLst/>
          </a:prstGeom>
          <a:gradFill rotWithShape="1">
            <a:gsLst>
              <a:gs pos="0">
                <a:srgbClr val="FCF8F8"/>
              </a:gs>
              <a:gs pos="100000">
                <a:srgbClr val="FDFDFD"/>
              </a:gs>
            </a:gsLst>
            <a:lin ang="0" scaled="1"/>
          </a:gradFill>
          <a:ln w="6985">
            <a:solidFill>
              <a:srgbClr val="D01C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P07_Panel_19"/>
          <p:cNvSpPr/>
          <p:nvPr/>
        </p:nvSpPr>
        <p:spPr>
          <a:xfrm>
            <a:off x="291675" y="5990729"/>
            <a:ext cx="1618794" cy="488295"/>
          </a:xfrm>
          <a:prstGeom prst="rect">
            <a:avLst/>
          </a:prstGeom>
          <a:gradFill rotWithShape="1">
            <a:gsLst>
              <a:gs pos="0">
                <a:srgbClr val="CC2123"/>
              </a:gs>
              <a:gs pos="100000">
                <a:srgbClr val="CD2124"/>
              </a:gs>
            </a:gsLst>
            <a:lin ang="0" scaled="1"/>
          </a:gradFill>
          <a:ln w="6985">
            <a:solidFill>
              <a:srgbClr val="D01C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284383" y="553887"/>
            <a:ext cx="11630526" cy="0"/>
          </a:xfrm>
          <a:prstGeom prst="line">
            <a:avLst/>
          </a:prstGeom>
          <a:ln w="12700">
            <a:solidFill>
              <a:srgbClr val="9ED0F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P07_Arrow"/>
          <p:cNvSpPr/>
          <p:nvPr/>
        </p:nvSpPr>
        <p:spPr>
          <a:xfrm>
            <a:off x="3995943" y="1552342"/>
            <a:ext cx="488555" cy="145760"/>
          </a:xfrm>
          <a:prstGeom prst="rightArrow">
            <a:avLst/>
          </a:prstGeom>
          <a:solidFill>
            <a:srgbClr val="175D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P07_Arrow"/>
          <p:cNvSpPr/>
          <p:nvPr/>
        </p:nvSpPr>
        <p:spPr>
          <a:xfrm>
            <a:off x="7758545" y="1552342"/>
            <a:ext cx="495847" cy="145760"/>
          </a:xfrm>
          <a:prstGeom prst="rightArrow">
            <a:avLst/>
          </a:prstGeom>
          <a:solidFill>
            <a:srgbClr val="175D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2982373" y="5094306"/>
            <a:ext cx="58335" cy="58304"/>
          </a:xfrm>
          <a:prstGeom prst="ellipse">
            <a:avLst/>
          </a:prstGeom>
          <a:solidFill>
            <a:srgbClr val="1353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2982373" y="5589889"/>
            <a:ext cx="58335" cy="58304"/>
          </a:xfrm>
          <a:prstGeom prst="ellipse">
            <a:avLst/>
          </a:prstGeom>
          <a:solidFill>
            <a:srgbClr val="1353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925244" y="5050578"/>
            <a:ext cx="58335" cy="58304"/>
          </a:xfrm>
          <a:prstGeom prst="ellipse">
            <a:avLst/>
          </a:prstGeom>
          <a:solidFill>
            <a:srgbClr val="1353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925244" y="5269218"/>
            <a:ext cx="58335" cy="58304"/>
          </a:xfrm>
          <a:prstGeom prst="ellipse">
            <a:avLst/>
          </a:prstGeom>
          <a:solidFill>
            <a:srgbClr val="1353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P07_Illustration_01_LabelBackground_10"/>
          <p:cNvSpPr/>
          <p:nvPr/>
        </p:nvSpPr>
        <p:spPr>
          <a:xfrm>
            <a:off x="1312536" y="3388916"/>
            <a:ext cx="437512" cy="189488"/>
          </a:xfrm>
          <a:prstGeom prst="rect">
            <a:avLst/>
          </a:prstGeom>
          <a:solidFill>
            <a:srgbClr val="F3EC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P07_Illustration_01_LabelBackground_11"/>
          <p:cNvSpPr/>
          <p:nvPr/>
        </p:nvSpPr>
        <p:spPr>
          <a:xfrm>
            <a:off x="2727158" y="3396204"/>
            <a:ext cx="568766" cy="182200"/>
          </a:xfrm>
          <a:prstGeom prst="rect">
            <a:avLst/>
          </a:prstGeom>
          <a:solidFill>
            <a:srgbClr val="F4EC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1" name="P07_Illustration_01" descr="slide_007.png"/>
          <p:cNvPicPr>
            <a:picLocks noChangeAspect="1"/>
          </p:cNvPicPr>
          <p:nvPr/>
        </p:nvPicPr>
        <p:blipFill>
          <a:blip r:embed="rId2"/>
          <a:srcRect l="3289" t="35919" r="66507" b="46652"/>
          <a:stretch>
            <a:fillRect/>
          </a:stretch>
        </p:blipFill>
        <p:spPr>
          <a:xfrm>
            <a:off x="401053" y="2463341"/>
            <a:ext cx="3682392" cy="1195231"/>
          </a:xfrm>
          <a:custGeom>
            <a:avLst/>
            <a:gdLst/>
            <a:ahLst/>
            <a:cxnLst/>
            <a:rect l="0" t="0" r="r" b="b"/>
            <a:pathLst>
              <a:path w="100000" h="100000" stroke="0" extrusionOk="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  <a:moveTo>
                  <a:pt x="24752" y="77439"/>
                </a:moveTo>
                <a:lnTo>
                  <a:pt x="24752" y="93293"/>
                </a:lnTo>
                <a:lnTo>
                  <a:pt x="36634" y="93293"/>
                </a:lnTo>
                <a:lnTo>
                  <a:pt x="36634" y="77439"/>
                </a:lnTo>
                <a:close/>
                <a:moveTo>
                  <a:pt x="63168" y="78049"/>
                </a:moveTo>
                <a:lnTo>
                  <a:pt x="63168" y="93293"/>
                </a:lnTo>
                <a:lnTo>
                  <a:pt x="78614" y="93293"/>
                </a:lnTo>
                <a:lnTo>
                  <a:pt x="78614" y="78049"/>
                </a:lnTo>
                <a:close/>
              </a:path>
            </a:pathLst>
          </a:custGeom>
        </p:spPr>
      </p:pic>
      <p:sp>
        <p:nvSpPr>
          <p:cNvPr id="32" name="P07_Illustration_02_LabelBackground_12"/>
          <p:cNvSpPr/>
          <p:nvPr/>
        </p:nvSpPr>
        <p:spPr>
          <a:xfrm>
            <a:off x="6373091" y="3403492"/>
            <a:ext cx="583349" cy="189488"/>
          </a:xfrm>
          <a:prstGeom prst="rect">
            <a:avLst/>
          </a:prstGeom>
          <a:solidFill>
            <a:srgbClr val="F1EA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07_Illustration_02" descr="slide_007.png"/>
          <p:cNvPicPr>
            <a:picLocks noChangeAspect="1"/>
          </p:cNvPicPr>
          <p:nvPr/>
        </p:nvPicPr>
        <p:blipFill>
          <a:blip r:embed="rId2"/>
          <a:srcRect l="35048" t="35813" r="35048" b="46546"/>
          <a:stretch>
            <a:fillRect/>
          </a:stretch>
        </p:blipFill>
        <p:spPr>
          <a:xfrm>
            <a:off x="4273033" y="2456053"/>
            <a:ext cx="3645933" cy="1209807"/>
          </a:xfrm>
          <a:custGeom>
            <a:avLst/>
            <a:gdLst/>
            <a:ahLst/>
            <a:cxnLst/>
            <a:rect l="0" t="0" r="r" b="b"/>
            <a:pathLst>
              <a:path w="100000" h="100000" stroke="0" extrusionOk="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  <a:moveTo>
                  <a:pt x="57600" y="78313"/>
                </a:moveTo>
                <a:lnTo>
                  <a:pt x="57600" y="93976"/>
                </a:lnTo>
                <a:lnTo>
                  <a:pt x="73600" y="93976"/>
                </a:lnTo>
                <a:lnTo>
                  <a:pt x="73600" y="78313"/>
                </a:lnTo>
                <a:close/>
              </a:path>
            </a:pathLst>
          </a:custGeom>
        </p:spPr>
      </p:pic>
      <p:sp>
        <p:nvSpPr>
          <p:cNvPr id="34" name="P07_Illustration_03_LabelBackground_13"/>
          <p:cNvSpPr/>
          <p:nvPr/>
        </p:nvSpPr>
        <p:spPr>
          <a:xfrm>
            <a:off x="10259656" y="3403492"/>
            <a:ext cx="576057" cy="189488"/>
          </a:xfrm>
          <a:prstGeom prst="rect">
            <a:avLst/>
          </a:prstGeom>
          <a:solidFill>
            <a:srgbClr val="F0EA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5" name="P07_Illustration_03" descr="slide_007.png"/>
          <p:cNvPicPr>
            <a:picLocks noChangeAspect="1"/>
          </p:cNvPicPr>
          <p:nvPr/>
        </p:nvPicPr>
        <p:blipFill>
          <a:blip r:embed="rId2"/>
          <a:srcRect l="66567" t="35813" r="2572" b="46546"/>
          <a:stretch>
            <a:fillRect/>
          </a:stretch>
        </p:blipFill>
        <p:spPr>
          <a:xfrm>
            <a:off x="8115847" y="2456053"/>
            <a:ext cx="3762603" cy="1209807"/>
          </a:xfrm>
          <a:custGeom>
            <a:avLst/>
            <a:gdLst/>
            <a:ahLst/>
            <a:cxnLst/>
            <a:rect l="0" t="0" r="r" b="b"/>
            <a:pathLst>
              <a:path w="100000" h="100000" stroke="0" extrusionOk="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  <a:moveTo>
                  <a:pt x="56977" y="78313"/>
                </a:moveTo>
                <a:lnTo>
                  <a:pt x="56977" y="93976"/>
                </a:lnTo>
                <a:lnTo>
                  <a:pt x="72287" y="93976"/>
                </a:lnTo>
                <a:lnTo>
                  <a:pt x="72287" y="78313"/>
                </a:lnTo>
                <a:close/>
              </a:path>
            </a:pathLst>
          </a:custGeom>
        </p:spPr>
      </p:pic>
      <p:pic>
        <p:nvPicPr>
          <p:cNvPr id="36" name="P07_Illustration_04" descr="slide_007.png"/>
          <p:cNvPicPr>
            <a:picLocks noChangeAspect="1"/>
          </p:cNvPicPr>
          <p:nvPr/>
        </p:nvPicPr>
        <p:blipFill>
          <a:blip r:embed="rId2"/>
          <a:srcRect l="2990" t="70138" r="77632" b="14453"/>
          <a:stretch>
            <a:fillRect/>
          </a:stretch>
        </p:blipFill>
        <p:spPr>
          <a:xfrm>
            <a:off x="364593" y="4810074"/>
            <a:ext cx="2362565" cy="1056759"/>
          </a:xfrm>
          <a:custGeom>
            <a:avLst/>
            <a:gdLst/>
            <a:ahLst/>
            <a:cxnLst/>
            <a:rect l="0" t="0" r="r" b="b"/>
            <a:pathLst>
              <a:path w="100000" h="100000" stroke="0" extrusionOk="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</p:spPr>
      </p:pic>
      <p:pic>
        <p:nvPicPr>
          <p:cNvPr id="37" name="P07_Illustration_05" descr="slide_007.png"/>
          <p:cNvPicPr>
            <a:picLocks noChangeAspect="1"/>
          </p:cNvPicPr>
          <p:nvPr/>
        </p:nvPicPr>
        <p:blipFill>
          <a:blip r:embed="rId2"/>
          <a:srcRect l="52811" t="71095" r="29844" b="14665"/>
          <a:stretch>
            <a:fillRect/>
          </a:stretch>
        </p:blipFill>
        <p:spPr>
          <a:xfrm>
            <a:off x="6438718" y="4875666"/>
            <a:ext cx="2114641" cy="976591"/>
          </a:xfrm>
          <a:custGeom>
            <a:avLst/>
            <a:gdLst/>
            <a:ahLst/>
            <a:cxnLst/>
            <a:rect l="0" t="0" r="r" b="b"/>
            <a:pathLst>
              <a:path w="100000" h="100000" stroke="0" extrusionOk="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8" name="P07_Text_0_2.3 Aim 2：神经编码如何改变"/>
          <p:cNvSpPr txBox="1"/>
          <p:nvPr/>
        </p:nvSpPr>
        <p:spPr>
          <a:xfrm>
            <a:off x="342718" y="63691"/>
            <a:ext cx="5270117" cy="66542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995" b="1" spc="-79">
                <a:solidFill>
                  <a:srgbClr val="0954C5"/>
                </a:solidFill>
                <a:latin typeface="SimSun"/>
                <a:ea typeface="SimSun"/>
              </a:rPr>
              <a:t>2.3 Aim 2：神经编码如何改变</a:t>
            </a:r>
          </a:p>
        </p:txBody>
      </p:sp>
      <p:sp>
        <p:nvSpPr>
          <p:cNvPr id="39" name="P07_Text_1_研究目标："/>
          <p:cNvSpPr txBox="1"/>
          <p:nvPr/>
        </p:nvSpPr>
        <p:spPr>
          <a:xfrm>
            <a:off x="605225" y="799798"/>
            <a:ext cx="1402861" cy="452561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037" b="1" spc="-193">
                <a:solidFill>
                  <a:srgbClr val="F8FBFD"/>
                </a:solidFill>
                <a:latin typeface="SimSun"/>
                <a:ea typeface="SimSun"/>
              </a:rPr>
              <a:t>研究目标：</a:t>
            </a:r>
          </a:p>
        </p:txBody>
      </p:sp>
      <p:sp>
        <p:nvSpPr>
          <p:cNvPr id="40" name="P07_Text_2_检验社会暴露期间编码变化与后续学习速度的联系"/>
          <p:cNvSpPr txBox="1"/>
          <p:nvPr/>
        </p:nvSpPr>
        <p:spPr>
          <a:xfrm>
            <a:off x="3536555" y="797918"/>
            <a:ext cx="6162411" cy="479989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160" b="1" spc="-35">
                <a:solidFill>
                  <a:srgbClr val="0B1038"/>
                </a:solidFill>
                <a:latin typeface="SimSun"/>
                <a:ea typeface="SimSun"/>
              </a:rPr>
              <a:t>检验社会暴露期间</a:t>
            </a:r>
            <a:r>
              <a:rPr sz="2160" b="1" spc="-35">
                <a:solidFill>
                  <a:srgbClr val="CD090A"/>
                </a:solidFill>
                <a:latin typeface="SimSun"/>
                <a:ea typeface="SimSun"/>
              </a:rPr>
              <a:t>编码变化</a:t>
            </a:r>
            <a:r>
              <a:rPr sz="2160" b="1" spc="-35">
                <a:solidFill>
                  <a:srgbClr val="0F173C"/>
                </a:solidFill>
                <a:latin typeface="SimSun"/>
                <a:ea typeface="SimSun"/>
              </a:rPr>
              <a:t>与</a:t>
            </a:r>
            <a:r>
              <a:rPr sz="2160" b="1" spc="-35">
                <a:solidFill>
                  <a:srgbClr val="C60E0E"/>
                </a:solidFill>
                <a:latin typeface="SimSun"/>
                <a:ea typeface="SimSun"/>
              </a:rPr>
              <a:t>后续学习速度的联系</a:t>
            </a:r>
          </a:p>
        </p:txBody>
      </p:sp>
      <p:sp>
        <p:nvSpPr>
          <p:cNvPr id="41" name="P07_Text_3_连续记录："/>
          <p:cNvSpPr txBox="1"/>
          <p:nvPr/>
        </p:nvSpPr>
        <p:spPr>
          <a:xfrm>
            <a:off x="1480249" y="1370589"/>
            <a:ext cx="937674" cy="312342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6" b="0" spc="-193">
                <a:solidFill>
                  <a:srgbClr val="1355C3"/>
                </a:solidFill>
                <a:latin typeface="Microsoft YaHei"/>
                <a:ea typeface="Microsoft YaHei"/>
              </a:rPr>
              <a:t>连续记录：</a:t>
            </a:r>
          </a:p>
        </p:txBody>
      </p:sp>
      <p:sp>
        <p:nvSpPr>
          <p:cNvPr id="42" name="P07_Text_4_独立练习"/>
          <p:cNvSpPr txBox="1"/>
          <p:nvPr/>
        </p:nvSpPr>
        <p:spPr>
          <a:xfrm>
            <a:off x="6015789" y="1498847"/>
            <a:ext cx="957189" cy="355008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98" b="0" spc="-45">
                <a:solidFill>
                  <a:srgbClr val="0849C1"/>
                </a:solidFill>
                <a:latin typeface="Microsoft YaHei"/>
                <a:ea typeface="Microsoft YaHei"/>
              </a:rPr>
              <a:t>独立练习</a:t>
            </a:r>
          </a:p>
        </p:txBody>
      </p:sp>
      <p:sp>
        <p:nvSpPr>
          <p:cNvPr id="43" name="P07_Text_5_神经与行为对照"/>
          <p:cNvSpPr txBox="1"/>
          <p:nvPr/>
        </p:nvSpPr>
        <p:spPr>
          <a:xfrm>
            <a:off x="9720057" y="1515456"/>
            <a:ext cx="1599895" cy="325357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64" b="0" spc="195">
                <a:solidFill>
                  <a:srgbClr val="0951C6"/>
                </a:solidFill>
                <a:latin typeface="Microsoft YaHei"/>
                <a:ea typeface="Microsoft YaHei"/>
              </a:rPr>
              <a:t>神经与行为对照</a:t>
            </a:r>
          </a:p>
        </p:txBody>
      </p:sp>
      <p:sp>
        <p:nvSpPr>
          <p:cNvPr id="44" name="P07_Text_6_5 天社会暴露及后续练习"/>
          <p:cNvSpPr txBox="1"/>
          <p:nvPr/>
        </p:nvSpPr>
        <p:spPr>
          <a:xfrm>
            <a:off x="1480249" y="1641344"/>
            <a:ext cx="2089746" cy="29630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333" b="0" spc="79">
                <a:solidFill>
                  <a:srgbClr val="1C1C1C"/>
                </a:solidFill>
                <a:latin typeface="Microsoft YaHei"/>
                <a:ea typeface="Microsoft YaHei"/>
              </a:rPr>
              <a:t>5</a:t>
            </a:r>
            <a:r>
              <a:rPr sz="1333" b="0" spc="79">
                <a:solidFill>
                  <a:srgbClr val="888A8A"/>
                </a:solidFill>
                <a:latin typeface="Microsoft YaHei"/>
                <a:ea typeface="Microsoft YaHei"/>
              </a:rPr>
              <a:t> </a:t>
            </a:r>
            <a:r>
              <a:rPr sz="1333" b="0" spc="79">
                <a:solidFill>
                  <a:srgbClr val="0C0C0B"/>
                </a:solidFill>
                <a:latin typeface="Microsoft YaHei"/>
                <a:ea typeface="Microsoft YaHei"/>
              </a:rPr>
              <a:t>天社会暴</a:t>
            </a:r>
            <a:r>
              <a:rPr sz="1333" b="0" spc="79">
                <a:solidFill>
                  <a:srgbClr val="3B3C3D"/>
                </a:solidFill>
                <a:latin typeface="Microsoft YaHei"/>
                <a:ea typeface="Microsoft YaHei"/>
              </a:rPr>
              <a:t>露</a:t>
            </a:r>
            <a:r>
              <a:rPr sz="1333" b="0" spc="79">
                <a:solidFill>
                  <a:srgbClr val="181819"/>
                </a:solidFill>
                <a:latin typeface="Microsoft YaHei"/>
                <a:ea typeface="Microsoft YaHei"/>
              </a:rPr>
              <a:t>及后续练习</a:t>
            </a:r>
          </a:p>
        </p:txBody>
      </p:sp>
      <p:sp>
        <p:nvSpPr>
          <p:cNvPr id="45" name="P07_Text_7_条件一：真实示范者"/>
          <p:cNvSpPr txBox="1"/>
          <p:nvPr/>
        </p:nvSpPr>
        <p:spPr>
          <a:xfrm>
            <a:off x="1385455" y="2141964"/>
            <a:ext cx="1922465" cy="32913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81" b="0" spc="77">
                <a:solidFill>
                  <a:srgbClr val="F9FBFE"/>
                </a:solidFill>
                <a:latin typeface="SimSun"/>
                <a:ea typeface="SimSun"/>
              </a:rPr>
              <a:t>条件一：真实示范者</a:t>
            </a:r>
          </a:p>
        </p:txBody>
      </p:sp>
      <p:sp>
        <p:nvSpPr>
          <p:cNvPr id="46" name="P07_Text_8_条件二：仅任务声音"/>
          <p:cNvSpPr txBox="1"/>
          <p:nvPr/>
        </p:nvSpPr>
        <p:spPr>
          <a:xfrm>
            <a:off x="5228268" y="2141964"/>
            <a:ext cx="1929757" cy="32913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81" b="0" spc="84">
                <a:solidFill>
                  <a:srgbClr val="F7FBFE"/>
                </a:solidFill>
                <a:latin typeface="SimSun"/>
                <a:ea typeface="SimSun"/>
              </a:rPr>
              <a:t>条件二：仅任务声音</a:t>
            </a:r>
          </a:p>
        </p:txBody>
      </p:sp>
      <p:sp>
        <p:nvSpPr>
          <p:cNvPr id="47" name="P07_Text_9_条件三：任务声音+示范者叫声回放"/>
          <p:cNvSpPr txBox="1"/>
          <p:nvPr/>
        </p:nvSpPr>
        <p:spPr>
          <a:xfrm>
            <a:off x="8429397" y="2141964"/>
            <a:ext cx="3344379" cy="32913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81" b="0" spc="145">
                <a:solidFill>
                  <a:srgbClr val="F8FBFE"/>
                </a:solidFill>
                <a:latin typeface="SimSun"/>
                <a:ea typeface="SimSun"/>
              </a:rPr>
              <a:t>条件三：任务声音+示范者叫声回放</a:t>
            </a:r>
          </a:p>
        </p:txBody>
      </p:sp>
      <p:sp>
        <p:nvSpPr>
          <p:cNvPr id="48" name="P07_Text_10_示范者"/>
          <p:cNvSpPr txBox="1"/>
          <p:nvPr/>
        </p:nvSpPr>
        <p:spPr>
          <a:xfrm>
            <a:off x="1334411" y="3392748"/>
            <a:ext cx="514039" cy="262969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83" b="0" spc="-226">
                <a:solidFill>
                  <a:srgbClr val="2B2927"/>
                </a:solidFill>
                <a:latin typeface="Microsoft YaHei"/>
                <a:ea typeface="Microsoft YaHei"/>
              </a:rPr>
              <a:t>示范者</a:t>
            </a:r>
          </a:p>
        </p:txBody>
      </p:sp>
      <p:sp>
        <p:nvSpPr>
          <p:cNvPr id="49" name="P07_Text_11_实验动物"/>
          <p:cNvSpPr txBox="1"/>
          <p:nvPr/>
        </p:nvSpPr>
        <p:spPr>
          <a:xfrm>
            <a:off x="2749033" y="3401112"/>
            <a:ext cx="638113" cy="247271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13" b="0" spc="-106">
                <a:solidFill>
                  <a:srgbClr val="353534"/>
                </a:solidFill>
                <a:latin typeface="Microsoft YaHei"/>
                <a:ea typeface="Microsoft YaHei"/>
              </a:rPr>
              <a:t>实验动物</a:t>
            </a:r>
          </a:p>
        </p:txBody>
      </p:sp>
      <p:sp>
        <p:nvSpPr>
          <p:cNvPr id="50" name="P07_Text_12_实验动物"/>
          <p:cNvSpPr txBox="1"/>
          <p:nvPr/>
        </p:nvSpPr>
        <p:spPr>
          <a:xfrm>
            <a:off x="6394967" y="3407508"/>
            <a:ext cx="658649" cy="26028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71" b="0" spc="-146">
                <a:solidFill>
                  <a:srgbClr val="2F2A2A"/>
                </a:solidFill>
                <a:latin typeface="Microsoft YaHei"/>
                <a:ea typeface="Microsoft YaHei"/>
              </a:rPr>
              <a:t>实验动物</a:t>
            </a:r>
          </a:p>
        </p:txBody>
      </p:sp>
      <p:sp>
        <p:nvSpPr>
          <p:cNvPr id="51" name="P07_Text_13_实验动物"/>
          <p:cNvSpPr txBox="1"/>
          <p:nvPr/>
        </p:nvSpPr>
        <p:spPr>
          <a:xfrm>
            <a:off x="10281531" y="3407508"/>
            <a:ext cx="651357" cy="26028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71" b="0" spc="-165">
                <a:solidFill>
                  <a:srgbClr val="333230"/>
                </a:solidFill>
                <a:latin typeface="Microsoft YaHei"/>
                <a:ea typeface="Microsoft YaHei"/>
              </a:rPr>
              <a:t>实验动物</a:t>
            </a:r>
          </a:p>
        </p:txBody>
      </p:sp>
      <p:sp>
        <p:nvSpPr>
          <p:cNvPr id="52" name="P07_Text_14_真实示范者执行听觉任务"/>
          <p:cNvSpPr txBox="1"/>
          <p:nvPr/>
        </p:nvSpPr>
        <p:spPr>
          <a:xfrm>
            <a:off x="1327120" y="3765512"/>
            <a:ext cx="1877730" cy="247271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13" b="0" spc="165">
                <a:solidFill>
                  <a:srgbClr val="294A98"/>
                </a:solidFill>
                <a:latin typeface="Microsoft YaHei"/>
                <a:ea typeface="Microsoft YaHei"/>
              </a:rPr>
              <a:t>真实示范者执行听觉任务</a:t>
            </a:r>
          </a:p>
        </p:txBody>
      </p:sp>
      <p:sp>
        <p:nvSpPr>
          <p:cNvPr id="53" name="P07_Text_15_仅播放任务相关的非社会声音"/>
          <p:cNvSpPr txBox="1"/>
          <p:nvPr/>
        </p:nvSpPr>
        <p:spPr>
          <a:xfrm>
            <a:off x="5075139" y="3748457"/>
            <a:ext cx="2207815" cy="283422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75" b="0" spc="-19">
                <a:solidFill>
                  <a:srgbClr val="2C4DA2"/>
                </a:solidFill>
                <a:latin typeface="Microsoft YaHei"/>
                <a:ea typeface="Microsoft YaHei"/>
              </a:rPr>
              <a:t>仅播放任务</a:t>
            </a:r>
            <a:r>
              <a:rPr sz="1275" b="0" spc="-19">
                <a:solidFill>
                  <a:srgbClr val="123191"/>
                </a:solidFill>
                <a:latin typeface="Microsoft YaHei"/>
                <a:ea typeface="Microsoft YaHei"/>
              </a:rPr>
              <a:t>相关的</a:t>
            </a:r>
            <a:r>
              <a:rPr sz="1275" b="0" spc="-19">
                <a:solidFill>
                  <a:srgbClr val="3959A0"/>
                </a:solidFill>
                <a:latin typeface="Microsoft YaHei"/>
                <a:ea typeface="Microsoft YaHei"/>
              </a:rPr>
              <a:t>非社会声音</a:t>
            </a:r>
          </a:p>
        </p:txBody>
      </p:sp>
      <p:sp>
        <p:nvSpPr>
          <p:cNvPr id="54" name="P07_Text_16_任务相关的非社会声音+示范者叫声回放"/>
          <p:cNvSpPr txBox="1"/>
          <p:nvPr/>
        </p:nvSpPr>
        <p:spPr>
          <a:xfrm>
            <a:off x="8502316" y="3763916"/>
            <a:ext cx="3149865" cy="270539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17" b="0" spc="131">
                <a:solidFill>
                  <a:srgbClr val="1D3995"/>
                </a:solidFill>
                <a:latin typeface="Microsoft YaHei"/>
                <a:ea typeface="Microsoft YaHei"/>
              </a:rPr>
              <a:t>任务相关的非社会</a:t>
            </a:r>
            <a:r>
              <a:rPr sz="1217" b="0" spc="131">
                <a:solidFill>
                  <a:srgbClr val="3458A8"/>
                </a:solidFill>
                <a:latin typeface="Microsoft YaHei"/>
                <a:ea typeface="Microsoft YaHei"/>
              </a:rPr>
              <a:t>声</a:t>
            </a:r>
            <a:r>
              <a:rPr sz="1217" b="0" spc="131">
                <a:solidFill>
                  <a:srgbClr val="193894"/>
                </a:solidFill>
                <a:latin typeface="Microsoft YaHei"/>
                <a:ea typeface="Microsoft YaHei"/>
              </a:rPr>
              <a:t>音+示</a:t>
            </a:r>
            <a:r>
              <a:rPr sz="1217" b="0" spc="131">
                <a:solidFill>
                  <a:srgbClr val="38569E"/>
                </a:solidFill>
                <a:latin typeface="Microsoft YaHei"/>
                <a:ea typeface="Microsoft YaHei"/>
              </a:rPr>
              <a:t>范</a:t>
            </a:r>
            <a:r>
              <a:rPr sz="1217" b="0" spc="131">
                <a:solidFill>
                  <a:srgbClr val="1B378F"/>
                </a:solidFill>
                <a:latin typeface="Microsoft YaHei"/>
                <a:ea typeface="Microsoft YaHei"/>
              </a:rPr>
              <a:t>者叫声</a:t>
            </a:r>
            <a:r>
              <a:rPr sz="1217" b="0" spc="131">
                <a:solidFill>
                  <a:srgbClr val="3453A7"/>
                </a:solidFill>
                <a:latin typeface="Microsoft YaHei"/>
                <a:ea typeface="Microsoft YaHei"/>
              </a:rPr>
              <a:t>回放</a:t>
            </a:r>
          </a:p>
        </p:txBody>
      </p:sp>
      <p:sp>
        <p:nvSpPr>
          <p:cNvPr id="55" name="P07_Text_17_观察者隔不透明隔板接收声音线索"/>
          <p:cNvSpPr txBox="1"/>
          <p:nvPr/>
        </p:nvSpPr>
        <p:spPr>
          <a:xfrm>
            <a:off x="984402" y="3990547"/>
            <a:ext cx="2554534" cy="26028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71" b="0" spc="114">
                <a:solidFill>
                  <a:srgbClr val="263F95"/>
                </a:solidFill>
                <a:latin typeface="Microsoft YaHei"/>
                <a:ea typeface="Microsoft YaHei"/>
              </a:rPr>
              <a:t>观察者隔不透明隔板接收声音线索</a:t>
            </a:r>
          </a:p>
        </p:txBody>
      </p:sp>
      <p:sp>
        <p:nvSpPr>
          <p:cNvPr id="56" name="P07_Text_18_（无示范者在场）"/>
          <p:cNvSpPr txBox="1"/>
          <p:nvPr/>
        </p:nvSpPr>
        <p:spPr>
          <a:xfrm>
            <a:off x="5585569" y="3982923"/>
            <a:ext cx="1171319" cy="265182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93" b="0" spc="-183">
                <a:solidFill>
                  <a:srgbClr val="395BA5"/>
                </a:solidFill>
                <a:latin typeface="Microsoft YaHei"/>
                <a:ea typeface="Microsoft YaHei"/>
              </a:rPr>
              <a:t>（无示</a:t>
            </a:r>
            <a:r>
              <a:rPr sz="1193" b="0" spc="-183">
                <a:solidFill>
                  <a:srgbClr val="153693"/>
                </a:solidFill>
                <a:latin typeface="Microsoft YaHei"/>
                <a:ea typeface="Microsoft YaHei"/>
              </a:rPr>
              <a:t>范者在场）</a:t>
            </a:r>
          </a:p>
        </p:txBody>
      </p:sp>
      <p:sp>
        <p:nvSpPr>
          <p:cNvPr id="57" name="P07_Text_19_（无示范者在场）"/>
          <p:cNvSpPr txBox="1"/>
          <p:nvPr/>
        </p:nvSpPr>
        <p:spPr>
          <a:xfrm>
            <a:off x="9464842" y="3990211"/>
            <a:ext cx="1193195" cy="265182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93" b="0" spc="-159">
                <a:solidFill>
                  <a:srgbClr val="204396"/>
                </a:solidFill>
                <a:latin typeface="Microsoft YaHei"/>
                <a:ea typeface="Microsoft YaHei"/>
              </a:rPr>
              <a:t>（无示</a:t>
            </a:r>
            <a:r>
              <a:rPr sz="1193" b="0" spc="-159">
                <a:solidFill>
                  <a:srgbClr val="4767AD"/>
                </a:solidFill>
                <a:latin typeface="Microsoft YaHei"/>
                <a:ea typeface="Microsoft YaHei"/>
              </a:rPr>
              <a:t>范</a:t>
            </a:r>
            <a:r>
              <a:rPr sz="1193" b="0" spc="-159">
                <a:solidFill>
                  <a:srgbClr val="1F3F95"/>
                </a:solidFill>
                <a:latin typeface="Microsoft YaHei"/>
                <a:ea typeface="Microsoft YaHei"/>
              </a:rPr>
              <a:t>者在场）</a:t>
            </a:r>
          </a:p>
        </p:txBody>
      </p:sp>
      <p:sp>
        <p:nvSpPr>
          <p:cNvPr id="58" name="P07_Text_20_单神经元："/>
          <p:cNvSpPr txBox="1"/>
          <p:nvPr/>
        </p:nvSpPr>
        <p:spPr>
          <a:xfrm>
            <a:off x="525014" y="4503028"/>
            <a:ext cx="961575" cy="332713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97" b="0" spc="-279">
                <a:solidFill>
                  <a:srgbClr val="F5F8FE"/>
                </a:solidFill>
                <a:latin typeface="SimSun"/>
                <a:ea typeface="SimSun"/>
              </a:rPr>
              <a:t>单神经元：</a:t>
            </a:r>
          </a:p>
        </p:txBody>
      </p:sp>
      <p:sp>
        <p:nvSpPr>
          <p:cNvPr id="59" name="P07_Text_21_Go/Nogo 刺激敏感性"/>
          <p:cNvSpPr txBox="1"/>
          <p:nvPr/>
        </p:nvSpPr>
        <p:spPr>
          <a:xfrm>
            <a:off x="1684421" y="4492778"/>
            <a:ext cx="1914691" cy="375907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92" b="0" spc="-126">
                <a:solidFill>
                  <a:srgbClr val="F7FAFE"/>
                </a:solidFill>
                <a:latin typeface="SimSun"/>
                <a:ea typeface="SimSun"/>
              </a:rPr>
              <a:t>Go/Nogo 刺激敏感性</a:t>
            </a:r>
          </a:p>
        </p:txBody>
      </p:sp>
      <p:sp>
        <p:nvSpPr>
          <p:cNvPr id="60" name="P07_Text_22_群体水平："/>
          <p:cNvSpPr txBox="1"/>
          <p:nvPr/>
        </p:nvSpPr>
        <p:spPr>
          <a:xfrm>
            <a:off x="6431426" y="4503028"/>
            <a:ext cx="968867" cy="332713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97" b="0" spc="-265">
                <a:solidFill>
                  <a:srgbClr val="F8FAFE"/>
                </a:solidFill>
                <a:latin typeface="SimSun"/>
                <a:ea typeface="SimSun"/>
              </a:rPr>
              <a:t>群体水平：</a:t>
            </a:r>
          </a:p>
        </p:txBody>
      </p:sp>
      <p:sp>
        <p:nvSpPr>
          <p:cNvPr id="61" name="P07_Text_23_神经群体编码与解码"/>
          <p:cNvSpPr txBox="1"/>
          <p:nvPr/>
        </p:nvSpPr>
        <p:spPr>
          <a:xfrm>
            <a:off x="7671043" y="4512217"/>
            <a:ext cx="1787458" cy="304987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372" b="0" spc="77">
                <a:solidFill>
                  <a:srgbClr val="F7FAFE"/>
                </a:solidFill>
                <a:latin typeface="SimSun"/>
                <a:ea typeface="SimSun"/>
              </a:rPr>
              <a:t>神经群体编码与解码</a:t>
            </a:r>
          </a:p>
        </p:txBody>
      </p:sp>
      <p:sp>
        <p:nvSpPr>
          <p:cNvPr id="62" name="P07_Text_24_在社会暴露及后续练习期间"/>
          <p:cNvSpPr txBox="1"/>
          <p:nvPr/>
        </p:nvSpPr>
        <p:spPr>
          <a:xfrm>
            <a:off x="3193837" y="5004642"/>
            <a:ext cx="1971382" cy="244773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01" b="0" spc="129">
                <a:solidFill>
                  <a:srgbClr val="274494"/>
                </a:solidFill>
                <a:latin typeface="Microsoft YaHei"/>
                <a:ea typeface="Microsoft YaHei"/>
              </a:rPr>
              <a:t>在社会暴</a:t>
            </a:r>
            <a:r>
              <a:rPr sz="1101" b="0" spc="129">
                <a:solidFill>
                  <a:srgbClr val="3D5FA4"/>
                </a:solidFill>
                <a:latin typeface="Microsoft YaHei"/>
                <a:ea typeface="Microsoft YaHei"/>
              </a:rPr>
              <a:t>露</a:t>
            </a:r>
            <a:r>
              <a:rPr sz="1101" b="0" spc="129">
                <a:solidFill>
                  <a:srgbClr val="283C90"/>
                </a:solidFill>
                <a:latin typeface="Microsoft YaHei"/>
                <a:ea typeface="Microsoft YaHei"/>
              </a:rPr>
              <a:t>及后续练习期间</a:t>
            </a:r>
          </a:p>
        </p:txBody>
      </p:sp>
      <p:sp>
        <p:nvSpPr>
          <p:cNvPr id="63" name="P07_Text_25_分析神经群体如何表征任务相关信息"/>
          <p:cNvSpPr txBox="1"/>
          <p:nvPr/>
        </p:nvSpPr>
        <p:spPr>
          <a:xfrm>
            <a:off x="9122124" y="4988110"/>
            <a:ext cx="2596946" cy="27330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30" b="0" spc="-15">
                <a:solidFill>
                  <a:srgbClr val="294797"/>
                </a:solidFill>
                <a:latin typeface="Microsoft YaHei"/>
                <a:ea typeface="Microsoft YaHei"/>
              </a:rPr>
              <a:t>分析神经群体如何表征任务相关信息</a:t>
            </a:r>
          </a:p>
        </p:txBody>
      </p:sp>
      <p:sp>
        <p:nvSpPr>
          <p:cNvPr id="64" name="P07_Text_26_连续记录单神经元活动"/>
          <p:cNvSpPr txBox="1"/>
          <p:nvPr/>
        </p:nvSpPr>
        <p:spPr>
          <a:xfrm>
            <a:off x="3193837" y="5214930"/>
            <a:ext cx="1664926" cy="26028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71" b="0" spc="51">
                <a:solidFill>
                  <a:srgbClr val="294799"/>
                </a:solidFill>
                <a:latin typeface="Microsoft YaHei"/>
                <a:ea typeface="Microsoft YaHei"/>
              </a:rPr>
              <a:t>连续记录单神经元活动</a:t>
            </a:r>
          </a:p>
        </p:txBody>
      </p:sp>
      <p:sp>
        <p:nvSpPr>
          <p:cNvPr id="65" name="P07_Text_27_评估群体活动的解码能力"/>
          <p:cNvSpPr txBox="1"/>
          <p:nvPr/>
        </p:nvSpPr>
        <p:spPr>
          <a:xfrm>
            <a:off x="9122124" y="5244082"/>
            <a:ext cx="1810764" cy="26028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71" b="0" spc="43">
                <a:solidFill>
                  <a:srgbClr val="2C4C9D"/>
                </a:solidFill>
                <a:latin typeface="Microsoft YaHei"/>
                <a:ea typeface="Microsoft YaHei"/>
              </a:rPr>
              <a:t>评估群体活动的解码能力</a:t>
            </a:r>
          </a:p>
        </p:txBody>
      </p:sp>
      <p:sp>
        <p:nvSpPr>
          <p:cNvPr id="66" name="P07_Text_28_分析其对Go/Nogo刺激的敏感性"/>
          <p:cNvSpPr txBox="1"/>
          <p:nvPr/>
        </p:nvSpPr>
        <p:spPr>
          <a:xfrm>
            <a:off x="3186545" y="5470366"/>
            <a:ext cx="2479234" cy="25508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48" b="0" spc="120">
                <a:solidFill>
                  <a:srgbClr val="354B98"/>
                </a:solidFill>
                <a:latin typeface="Microsoft YaHei"/>
                <a:ea typeface="Microsoft YaHei"/>
              </a:rPr>
              <a:t>分析其</a:t>
            </a:r>
            <a:r>
              <a:rPr sz="1148" b="0" spc="120">
                <a:solidFill>
                  <a:srgbClr val="1D3189"/>
                </a:solidFill>
                <a:latin typeface="Microsoft YaHei"/>
                <a:ea typeface="Microsoft YaHei"/>
              </a:rPr>
              <a:t>对Go</a:t>
            </a:r>
            <a:r>
              <a:rPr sz="1148" b="0" spc="120">
                <a:solidFill>
                  <a:srgbClr val="2D4DA5"/>
                </a:solidFill>
                <a:latin typeface="Microsoft YaHei"/>
                <a:ea typeface="Microsoft YaHei"/>
              </a:rPr>
              <a:t>/Nogo刺激的敏感性</a:t>
            </a:r>
          </a:p>
        </p:txBody>
      </p:sp>
      <p:sp>
        <p:nvSpPr>
          <p:cNvPr id="67" name="P07_Text_29_及其随社会暴露和练习的变化"/>
          <p:cNvSpPr txBox="1"/>
          <p:nvPr/>
        </p:nvSpPr>
        <p:spPr>
          <a:xfrm>
            <a:off x="9122124" y="5492937"/>
            <a:ext cx="2124511" cy="244773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01" b="0" spc="127">
                <a:solidFill>
                  <a:srgbClr val="1D4091"/>
                </a:solidFill>
                <a:latin typeface="Microsoft YaHei"/>
                <a:ea typeface="Microsoft YaHei"/>
              </a:rPr>
              <a:t>及其随社会暴露和练</a:t>
            </a:r>
            <a:r>
              <a:rPr sz="1101" b="0" spc="127">
                <a:solidFill>
                  <a:srgbClr val="3F5FAB"/>
                </a:solidFill>
                <a:latin typeface="Microsoft YaHei"/>
                <a:ea typeface="Microsoft YaHei"/>
              </a:rPr>
              <a:t>习</a:t>
            </a:r>
            <a:r>
              <a:rPr sz="1101" b="0" spc="127">
                <a:solidFill>
                  <a:srgbClr val="204093"/>
                </a:solidFill>
                <a:latin typeface="Microsoft YaHei"/>
                <a:ea typeface="Microsoft YaHei"/>
              </a:rPr>
              <a:t>的变化</a:t>
            </a:r>
          </a:p>
        </p:txBody>
      </p:sp>
      <p:sp>
        <p:nvSpPr>
          <p:cNvPr id="68" name="P07_Text_30_比较与解释："/>
          <p:cNvSpPr txBox="1"/>
          <p:nvPr/>
        </p:nvSpPr>
        <p:spPr>
          <a:xfrm>
            <a:off x="503139" y="6109872"/>
            <a:ext cx="1380699" cy="38816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747" b="0" spc="-202">
                <a:solidFill>
                  <a:srgbClr val="FEFAFA"/>
                </a:solidFill>
                <a:latin typeface="SimSun"/>
                <a:ea typeface="SimSun"/>
              </a:rPr>
              <a:t>比较与解释：</a:t>
            </a:r>
          </a:p>
        </p:txBody>
      </p:sp>
      <p:sp>
        <p:nvSpPr>
          <p:cNvPr id="69" name="P07_Text_31_比较神经表征变化与行为任务习得速度"/>
          <p:cNvSpPr txBox="1"/>
          <p:nvPr/>
        </p:nvSpPr>
        <p:spPr>
          <a:xfrm>
            <a:off x="2238603" y="6112394"/>
            <a:ext cx="3872278" cy="35138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81" b="0" spc="146">
                <a:solidFill>
                  <a:srgbClr val="D6090C"/>
                </a:solidFill>
                <a:latin typeface="Microsoft YaHei"/>
                <a:ea typeface="Microsoft YaHei"/>
              </a:rPr>
              <a:t>比较神经表征变化与行为任务习得速度</a:t>
            </a:r>
          </a:p>
        </p:txBody>
      </p:sp>
      <p:sp>
        <p:nvSpPr>
          <p:cNvPr id="70" name="P07_Text_32_相关记录用于机制解释；结合 Aim 1 干预"/>
          <p:cNvSpPr txBox="1"/>
          <p:nvPr/>
        </p:nvSpPr>
        <p:spPr>
          <a:xfrm>
            <a:off x="6424134" y="6120809"/>
            <a:ext cx="5242925" cy="334953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07" b="0" spc="123">
                <a:solidFill>
                  <a:srgbClr val="182946"/>
                </a:solidFill>
                <a:latin typeface="Microsoft YaHei"/>
                <a:ea typeface="Microsoft YaHei"/>
              </a:rPr>
              <a:t>相关记录用于机制解释；结合 Aim</a:t>
            </a:r>
            <a:r>
              <a:rPr sz="1507" b="0" spc="123">
                <a:solidFill>
                  <a:srgbClr val="919AA9"/>
                </a:solidFill>
                <a:latin typeface="Microsoft YaHei"/>
                <a:ea typeface="Microsoft YaHei"/>
              </a:rPr>
              <a:t> </a:t>
            </a:r>
            <a:r>
              <a:rPr sz="1507" b="0" spc="123">
                <a:solidFill>
                  <a:srgbClr val="192947"/>
                </a:solidFill>
                <a:latin typeface="Microsoft YaHei"/>
                <a:ea typeface="Microsoft YaHei"/>
              </a:rPr>
              <a:t>1</a:t>
            </a:r>
            <a:r>
              <a:rPr sz="1507" b="0" spc="123">
                <a:solidFill>
                  <a:srgbClr val="929BA5"/>
                </a:solidFill>
                <a:latin typeface="Microsoft YaHei"/>
                <a:ea typeface="Microsoft YaHei"/>
              </a:rPr>
              <a:t> </a:t>
            </a:r>
            <a:r>
              <a:rPr sz="1507" b="0" spc="123">
                <a:solidFill>
                  <a:srgbClr val="1E2E4A"/>
                </a:solidFill>
                <a:latin typeface="Microsoft YaHei"/>
                <a:ea typeface="Microsoft YaHei"/>
              </a:rPr>
              <a:t>干预证据理解因果</a:t>
            </a:r>
          </a:p>
        </p:txBody>
      </p:sp>
      <p:sp>
        <p:nvSpPr>
          <p:cNvPr id="71" name="P07_Text_33_基于NIH/NIDCD公开材料整理"/>
          <p:cNvSpPr txBox="1"/>
          <p:nvPr/>
        </p:nvSpPr>
        <p:spPr>
          <a:xfrm>
            <a:off x="5053263" y="6548613"/>
            <a:ext cx="2204653" cy="26056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73" b="0" spc="110">
                <a:solidFill>
                  <a:srgbClr val="5B94D7"/>
                </a:solidFill>
                <a:latin typeface="SimSun"/>
                <a:ea typeface="SimSun"/>
              </a:rPr>
              <a:t>基于NIH/NI</a:t>
            </a:r>
            <a:r>
              <a:rPr sz="1173" b="0" spc="110">
                <a:solidFill>
                  <a:srgbClr val="3C6FCB"/>
                </a:solidFill>
                <a:latin typeface="SimSun"/>
                <a:ea typeface="SimSun"/>
              </a:rPr>
              <a:t>DCD公开材</a:t>
            </a:r>
            <a:r>
              <a:rPr sz="1173" b="0" spc="110">
                <a:solidFill>
                  <a:srgbClr val="5F8ED4"/>
                </a:solidFill>
                <a:latin typeface="SimSun"/>
                <a:ea typeface="SimSun"/>
              </a:rPr>
              <a:t>料整理</a:t>
            </a:r>
          </a:p>
        </p:txBody>
      </p:sp>
      <p:sp>
        <p:nvSpPr>
          <p:cNvPr id="72" name="P07_Text_34_7 /12"/>
          <p:cNvSpPr txBox="1"/>
          <p:nvPr/>
        </p:nvSpPr>
        <p:spPr>
          <a:xfrm>
            <a:off x="11491981" y="6543765"/>
            <a:ext cx="545280" cy="331272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91" b="0" spc="-157">
                <a:solidFill>
                  <a:srgbClr val="2F5DD2"/>
                </a:solidFill>
                <a:latin typeface="SimHei"/>
                <a:ea typeface="SimHei"/>
              </a:rPr>
              <a:t>7 /12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08_Panel_00"/>
          <p:cNvSpPr/>
          <p:nvPr/>
        </p:nvSpPr>
        <p:spPr>
          <a:xfrm>
            <a:off x="284383" y="889135"/>
            <a:ext cx="11623234" cy="641343"/>
          </a:xfrm>
          <a:prstGeom prst="rect">
            <a:avLst/>
          </a:prstGeom>
          <a:gradFill rotWithShape="1">
            <a:gsLst>
              <a:gs pos="0">
                <a:srgbClr val="F7F8FA"/>
              </a:gs>
              <a:gs pos="100000">
                <a:srgbClr val="ECF6FE"/>
              </a:gs>
            </a:gsLst>
            <a:lin ang="0" scaled="1"/>
          </a:gradFill>
          <a:ln w="6985">
            <a:solidFill>
              <a:srgbClr val="0F5E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P08_Panel_01"/>
          <p:cNvSpPr/>
          <p:nvPr/>
        </p:nvSpPr>
        <p:spPr>
          <a:xfrm>
            <a:off x="284383" y="889135"/>
            <a:ext cx="1779215" cy="641343"/>
          </a:xfrm>
          <a:prstGeom prst="rect">
            <a:avLst/>
          </a:prstGeom>
          <a:gradFill rotWithShape="1">
            <a:gsLst>
              <a:gs pos="0">
                <a:srgbClr val="0F5FAD"/>
              </a:gs>
              <a:gs pos="100000">
                <a:srgbClr val="0F5FAD"/>
              </a:gs>
            </a:gsLst>
            <a:lin ang="0" scaled="1"/>
          </a:gradFill>
          <a:ln w="6985">
            <a:solidFill>
              <a:srgbClr val="0F5E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P08_Panel_02"/>
          <p:cNvSpPr/>
          <p:nvPr/>
        </p:nvSpPr>
        <p:spPr>
          <a:xfrm>
            <a:off x="284383" y="1632510"/>
            <a:ext cx="2741742" cy="867271"/>
          </a:xfrm>
          <a:prstGeom prst="rect">
            <a:avLst/>
          </a:prstGeom>
          <a:gradFill rotWithShape="1">
            <a:gsLst>
              <a:gs pos="0">
                <a:srgbClr val="1060AE"/>
              </a:gs>
              <a:gs pos="100000">
                <a:srgbClr val="1060AF"/>
              </a:gs>
            </a:gsLst>
            <a:lin ang="0" scaled="1"/>
          </a:gradFill>
          <a:ln w="6985">
            <a:solidFill>
              <a:srgbClr val="2471B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P08_Panel_03"/>
          <p:cNvSpPr/>
          <p:nvPr/>
        </p:nvSpPr>
        <p:spPr>
          <a:xfrm>
            <a:off x="3026124" y="1632510"/>
            <a:ext cx="8881493" cy="437279"/>
          </a:xfrm>
          <a:prstGeom prst="rect">
            <a:avLst/>
          </a:prstGeom>
          <a:gradFill rotWithShape="1">
            <a:gsLst>
              <a:gs pos="0">
                <a:srgbClr val="1060AF"/>
              </a:gs>
              <a:gs pos="100000">
                <a:srgbClr val="1061AF"/>
              </a:gs>
            </a:gsLst>
            <a:lin ang="0" scaled="1"/>
          </a:gradFill>
          <a:ln w="6985">
            <a:solidFill>
              <a:srgbClr val="3476B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P08_Panel_04"/>
          <p:cNvSpPr/>
          <p:nvPr/>
        </p:nvSpPr>
        <p:spPr>
          <a:xfrm>
            <a:off x="3026124" y="2069790"/>
            <a:ext cx="2916746" cy="429991"/>
          </a:xfrm>
          <a:prstGeom prst="rect">
            <a:avLst/>
          </a:prstGeom>
          <a:gradFill rotWithShape="1">
            <a:gsLst>
              <a:gs pos="0">
                <a:srgbClr val="CEE3F7"/>
              </a:gs>
              <a:gs pos="100000">
                <a:srgbClr val="CFE3F7"/>
              </a:gs>
            </a:gsLst>
            <a:lin ang="0" scaled="1"/>
          </a:gradFill>
          <a:ln w="6985">
            <a:solidFill>
              <a:srgbClr val="C9E2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P08_Panel_05"/>
          <p:cNvSpPr/>
          <p:nvPr/>
        </p:nvSpPr>
        <p:spPr>
          <a:xfrm>
            <a:off x="5942871" y="2069790"/>
            <a:ext cx="2953206" cy="429991"/>
          </a:xfrm>
          <a:prstGeom prst="rect">
            <a:avLst/>
          </a:prstGeom>
          <a:gradFill rotWithShape="1">
            <a:gsLst>
              <a:gs pos="0">
                <a:srgbClr val="CFE3F7"/>
              </a:gs>
              <a:gs pos="100000">
                <a:srgbClr val="CEE3F7"/>
              </a:gs>
            </a:gsLst>
            <a:lin ang="0" scaled="1"/>
          </a:gradFill>
          <a:ln w="6985">
            <a:solidFill>
              <a:srgbClr val="CFE5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P08_Panel_06"/>
          <p:cNvSpPr/>
          <p:nvPr/>
        </p:nvSpPr>
        <p:spPr>
          <a:xfrm>
            <a:off x="8896077" y="2069790"/>
            <a:ext cx="3011541" cy="429991"/>
          </a:xfrm>
          <a:prstGeom prst="rect">
            <a:avLst/>
          </a:prstGeom>
          <a:gradFill rotWithShape="1">
            <a:gsLst>
              <a:gs pos="0">
                <a:srgbClr val="CFE3F8"/>
              </a:gs>
              <a:gs pos="100000">
                <a:srgbClr val="CFE3F8"/>
              </a:gs>
            </a:gsLst>
            <a:lin ang="0" scaled="1"/>
          </a:gradFill>
          <a:ln w="6985">
            <a:solidFill>
              <a:srgbClr val="CEE4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P08_Panel_07"/>
          <p:cNvSpPr/>
          <p:nvPr/>
        </p:nvSpPr>
        <p:spPr>
          <a:xfrm>
            <a:off x="284383" y="2507069"/>
            <a:ext cx="2741742" cy="532023"/>
          </a:xfrm>
          <a:prstGeom prst="rect">
            <a:avLst/>
          </a:prstGeom>
          <a:gradFill rotWithShape="1">
            <a:gsLst>
              <a:gs pos="0">
                <a:srgbClr val="E5F0FA"/>
              </a:gs>
              <a:gs pos="100000">
                <a:srgbClr val="E6F0FA"/>
              </a:gs>
            </a:gsLst>
            <a:lin ang="0" scaled="1"/>
          </a:gradFill>
          <a:ln w="6985">
            <a:solidFill>
              <a:srgbClr val="E4EF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P08_Panel_08"/>
          <p:cNvSpPr/>
          <p:nvPr/>
        </p:nvSpPr>
        <p:spPr>
          <a:xfrm>
            <a:off x="3026124" y="2507069"/>
            <a:ext cx="2916746" cy="532023"/>
          </a:xfrm>
          <a:prstGeom prst="rect">
            <a:avLst/>
          </a:prstGeom>
          <a:gradFill rotWithShape="1">
            <a:gsLst>
              <a:gs pos="0">
                <a:srgbClr val="FEFEFE"/>
              </a:gs>
              <a:gs pos="100000">
                <a:srgbClr val="FEFEFE"/>
              </a:gs>
            </a:gsLst>
            <a:lin ang="0" scaled="1"/>
          </a:gradFill>
          <a:ln w="6985">
            <a:solidFill>
              <a:srgbClr val="DFEB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P08_Panel_09"/>
          <p:cNvSpPr/>
          <p:nvPr/>
        </p:nvSpPr>
        <p:spPr>
          <a:xfrm>
            <a:off x="5942871" y="2507069"/>
            <a:ext cx="2953206" cy="532023"/>
          </a:xfrm>
          <a:prstGeom prst="rect">
            <a:avLst/>
          </a:prstGeom>
          <a:gradFill rotWithShape="1">
            <a:gsLst>
              <a:gs pos="0">
                <a:srgbClr val="FEFEFE"/>
              </a:gs>
              <a:gs pos="100000">
                <a:srgbClr val="FEFEFE"/>
              </a:gs>
            </a:gsLst>
            <a:lin ang="0" scaled="1"/>
          </a:gradFill>
          <a:ln w="6985">
            <a:solidFill>
              <a:srgbClr val="BBD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P08_Panel_10"/>
          <p:cNvSpPr/>
          <p:nvPr/>
        </p:nvSpPr>
        <p:spPr>
          <a:xfrm>
            <a:off x="8896077" y="2507069"/>
            <a:ext cx="3011541" cy="532023"/>
          </a:xfrm>
          <a:prstGeom prst="rect">
            <a:avLst/>
          </a:prstGeom>
          <a:gradFill rotWithShape="1">
            <a:gsLst>
              <a:gs pos="0">
                <a:srgbClr val="FEFEFE"/>
              </a:gs>
              <a:gs pos="100000">
                <a:srgbClr val="FEFEFE"/>
              </a:gs>
            </a:gsLst>
            <a:lin ang="0" scaled="1"/>
          </a:gradFill>
          <a:ln w="6985">
            <a:solidFill>
              <a:srgbClr val="C0D8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P08_Panel_11"/>
          <p:cNvSpPr/>
          <p:nvPr/>
        </p:nvSpPr>
        <p:spPr>
          <a:xfrm>
            <a:off x="284383" y="3039092"/>
            <a:ext cx="2741742" cy="517447"/>
          </a:xfrm>
          <a:prstGeom prst="rect">
            <a:avLst/>
          </a:prstGeom>
          <a:gradFill rotWithShape="1">
            <a:gsLst>
              <a:gs pos="0">
                <a:srgbClr val="E6F1FA"/>
              </a:gs>
              <a:gs pos="100000">
                <a:srgbClr val="E7F1FB"/>
              </a:gs>
            </a:gsLst>
            <a:lin ang="0" scaled="1"/>
          </a:gradFill>
          <a:ln w="6985">
            <a:solidFill>
              <a:srgbClr val="C9DC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P08_Panel_12"/>
          <p:cNvSpPr/>
          <p:nvPr/>
        </p:nvSpPr>
        <p:spPr>
          <a:xfrm>
            <a:off x="3026124" y="3039092"/>
            <a:ext cx="2916746" cy="517447"/>
          </a:xfrm>
          <a:prstGeom prst="rect">
            <a:avLst/>
          </a:prstGeom>
          <a:gradFill rotWithShape="1">
            <a:gsLst>
              <a:gs pos="0">
                <a:srgbClr val="FEFEFE"/>
              </a:gs>
              <a:gs pos="100000">
                <a:srgbClr val="FEFEFE"/>
              </a:gs>
            </a:gsLst>
            <a:lin ang="0" scaled="1"/>
          </a:gradFill>
          <a:ln w="6985">
            <a:solidFill>
              <a:srgbClr val="E5F1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P08_Panel_13"/>
          <p:cNvSpPr/>
          <p:nvPr/>
        </p:nvSpPr>
        <p:spPr>
          <a:xfrm>
            <a:off x="5942871" y="3039092"/>
            <a:ext cx="2953206" cy="517447"/>
          </a:xfrm>
          <a:prstGeom prst="rect">
            <a:avLst/>
          </a:prstGeom>
          <a:gradFill rotWithShape="1">
            <a:gsLst>
              <a:gs pos="0">
                <a:srgbClr val="FEFEFE"/>
              </a:gs>
              <a:gs pos="100000">
                <a:srgbClr val="FEFEFE"/>
              </a:gs>
            </a:gsLst>
            <a:lin ang="0" scaled="1"/>
          </a:gradFill>
          <a:ln w="6985">
            <a:solidFill>
              <a:srgbClr val="BED7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P08_Panel_14"/>
          <p:cNvSpPr/>
          <p:nvPr/>
        </p:nvSpPr>
        <p:spPr>
          <a:xfrm>
            <a:off x="8896077" y="3039092"/>
            <a:ext cx="3011541" cy="517447"/>
          </a:xfrm>
          <a:prstGeom prst="rect">
            <a:avLst/>
          </a:prstGeom>
          <a:gradFill rotWithShape="1">
            <a:gsLst>
              <a:gs pos="0">
                <a:srgbClr val="FEFEFE"/>
              </a:gs>
              <a:gs pos="100000">
                <a:srgbClr val="FEFEFE"/>
              </a:gs>
            </a:gsLst>
            <a:lin ang="0" scaled="1"/>
          </a:gradFill>
          <a:ln w="6985">
            <a:solidFill>
              <a:srgbClr val="C3D9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P08_Panel_15"/>
          <p:cNvSpPr/>
          <p:nvPr/>
        </p:nvSpPr>
        <p:spPr>
          <a:xfrm>
            <a:off x="284383" y="3556540"/>
            <a:ext cx="2741742" cy="524735"/>
          </a:xfrm>
          <a:prstGeom prst="rect">
            <a:avLst/>
          </a:prstGeom>
          <a:gradFill rotWithShape="1">
            <a:gsLst>
              <a:gs pos="0">
                <a:srgbClr val="E6F1FB"/>
              </a:gs>
              <a:gs pos="100000">
                <a:srgbClr val="E6F1FB"/>
              </a:gs>
            </a:gsLst>
            <a:lin ang="0" scaled="1"/>
          </a:gradFill>
          <a:ln w="6985">
            <a:solidFill>
              <a:srgbClr val="CDE0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P08_Panel_16"/>
          <p:cNvSpPr/>
          <p:nvPr/>
        </p:nvSpPr>
        <p:spPr>
          <a:xfrm>
            <a:off x="3026124" y="3556540"/>
            <a:ext cx="2916746" cy="524735"/>
          </a:xfrm>
          <a:prstGeom prst="rect">
            <a:avLst/>
          </a:prstGeom>
          <a:gradFill rotWithShape="1">
            <a:gsLst>
              <a:gs pos="0">
                <a:srgbClr val="FEFEFE"/>
              </a:gs>
              <a:gs pos="100000">
                <a:srgbClr val="FEFEFE"/>
              </a:gs>
            </a:gsLst>
            <a:lin ang="0" scaled="1"/>
          </a:gradFill>
          <a:ln w="6985">
            <a:solidFill>
              <a:srgbClr val="E2EF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P08_Panel_17"/>
          <p:cNvSpPr/>
          <p:nvPr/>
        </p:nvSpPr>
        <p:spPr>
          <a:xfrm>
            <a:off x="5942871" y="3556540"/>
            <a:ext cx="2953206" cy="524735"/>
          </a:xfrm>
          <a:prstGeom prst="rect">
            <a:avLst/>
          </a:prstGeom>
          <a:gradFill rotWithShape="1">
            <a:gsLst>
              <a:gs pos="0">
                <a:srgbClr val="FEFEFE"/>
              </a:gs>
              <a:gs pos="100000">
                <a:srgbClr val="FEFEFE"/>
              </a:gs>
            </a:gsLst>
            <a:lin ang="0" scaled="1"/>
          </a:gradFill>
          <a:ln w="6985">
            <a:solidFill>
              <a:srgbClr val="B7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P08_Panel_18"/>
          <p:cNvSpPr/>
          <p:nvPr/>
        </p:nvSpPr>
        <p:spPr>
          <a:xfrm>
            <a:off x="8896077" y="3556540"/>
            <a:ext cx="3011541" cy="524735"/>
          </a:xfrm>
          <a:prstGeom prst="rect">
            <a:avLst/>
          </a:prstGeom>
          <a:gradFill rotWithShape="1">
            <a:gsLst>
              <a:gs pos="0">
                <a:srgbClr val="FEFEFE"/>
              </a:gs>
              <a:gs pos="100000">
                <a:srgbClr val="FEFEFE"/>
              </a:gs>
            </a:gsLst>
            <a:lin ang="0" scaled="1"/>
          </a:gradFill>
          <a:ln w="6985">
            <a:solidFill>
              <a:srgbClr val="BDD7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P08_Panel_19"/>
          <p:cNvSpPr/>
          <p:nvPr/>
        </p:nvSpPr>
        <p:spPr>
          <a:xfrm>
            <a:off x="284383" y="4197883"/>
            <a:ext cx="5673072" cy="757951"/>
          </a:xfrm>
          <a:prstGeom prst="rect">
            <a:avLst/>
          </a:prstGeom>
          <a:solidFill>
            <a:srgbClr val="FFFFFF"/>
          </a:solidFill>
          <a:ln w="6985">
            <a:solidFill>
              <a:srgbClr val="0E61B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P08_Panel_20"/>
          <p:cNvSpPr/>
          <p:nvPr/>
        </p:nvSpPr>
        <p:spPr>
          <a:xfrm>
            <a:off x="284383" y="4197883"/>
            <a:ext cx="1414622" cy="757951"/>
          </a:xfrm>
          <a:prstGeom prst="rect">
            <a:avLst/>
          </a:prstGeom>
          <a:gradFill rotWithShape="1">
            <a:gsLst>
              <a:gs pos="0">
                <a:srgbClr val="0E5EAD"/>
              </a:gs>
              <a:gs pos="100000">
                <a:srgbClr val="0F5FAD"/>
              </a:gs>
            </a:gsLst>
            <a:lin ang="0" scaled="1"/>
          </a:gradFill>
          <a:ln w="6985">
            <a:solidFill>
              <a:srgbClr val="0E61B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P08_Panel_21"/>
          <p:cNvSpPr/>
          <p:nvPr/>
        </p:nvSpPr>
        <p:spPr>
          <a:xfrm>
            <a:off x="6139751" y="4197883"/>
            <a:ext cx="5767866" cy="757951"/>
          </a:xfrm>
          <a:prstGeom prst="rect">
            <a:avLst/>
          </a:prstGeom>
          <a:solidFill>
            <a:srgbClr val="FFFFFF"/>
          </a:solidFill>
          <a:ln w="6985">
            <a:solidFill>
              <a:srgbClr val="0D5E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P08_Panel_22"/>
          <p:cNvSpPr/>
          <p:nvPr/>
        </p:nvSpPr>
        <p:spPr>
          <a:xfrm>
            <a:off x="6139751" y="4197883"/>
            <a:ext cx="1407330" cy="757951"/>
          </a:xfrm>
          <a:prstGeom prst="rect">
            <a:avLst/>
          </a:prstGeom>
          <a:gradFill rotWithShape="1">
            <a:gsLst>
              <a:gs pos="0">
                <a:srgbClr val="0F5FAE"/>
              </a:gs>
              <a:gs pos="100000">
                <a:srgbClr val="0E5FAD"/>
              </a:gs>
            </a:gsLst>
            <a:lin ang="0" scaled="1"/>
          </a:gradFill>
          <a:ln w="6985">
            <a:solidFill>
              <a:srgbClr val="0D5E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P08_Panel_23"/>
          <p:cNvSpPr/>
          <p:nvPr/>
        </p:nvSpPr>
        <p:spPr>
          <a:xfrm>
            <a:off x="284383" y="5065154"/>
            <a:ext cx="5673072" cy="532023"/>
          </a:xfrm>
          <a:prstGeom prst="rect">
            <a:avLst/>
          </a:prstGeom>
          <a:solidFill>
            <a:srgbClr val="FFFFFF"/>
          </a:solidFill>
          <a:ln w="6985">
            <a:solidFill>
              <a:srgbClr val="1E6A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P08_Panel_24"/>
          <p:cNvSpPr/>
          <p:nvPr/>
        </p:nvSpPr>
        <p:spPr>
          <a:xfrm>
            <a:off x="284383" y="5065154"/>
            <a:ext cx="1414622" cy="532023"/>
          </a:xfrm>
          <a:prstGeom prst="rect">
            <a:avLst/>
          </a:prstGeom>
          <a:gradFill rotWithShape="1">
            <a:gsLst>
              <a:gs pos="0">
                <a:srgbClr val="0F5FAD"/>
              </a:gs>
              <a:gs pos="100000">
                <a:srgbClr val="0F5FAD"/>
              </a:gs>
            </a:gsLst>
            <a:lin ang="0" scaled="1"/>
          </a:gradFill>
          <a:ln w="6985">
            <a:solidFill>
              <a:srgbClr val="1E6A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P08_Panel_25"/>
          <p:cNvSpPr/>
          <p:nvPr/>
        </p:nvSpPr>
        <p:spPr>
          <a:xfrm>
            <a:off x="6139751" y="5065154"/>
            <a:ext cx="5767866" cy="532023"/>
          </a:xfrm>
          <a:prstGeom prst="rect">
            <a:avLst/>
          </a:prstGeom>
          <a:solidFill>
            <a:srgbClr val="FFFFFF"/>
          </a:solidFill>
          <a:ln w="6985">
            <a:solidFill>
              <a:srgbClr val="0D5DA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P08_Panel_26"/>
          <p:cNvSpPr/>
          <p:nvPr/>
        </p:nvSpPr>
        <p:spPr>
          <a:xfrm>
            <a:off x="6139751" y="5065154"/>
            <a:ext cx="1407330" cy="532023"/>
          </a:xfrm>
          <a:prstGeom prst="rect">
            <a:avLst/>
          </a:prstGeom>
          <a:gradFill rotWithShape="1">
            <a:gsLst>
              <a:gs pos="0">
                <a:srgbClr val="0F5FAE"/>
              </a:gs>
              <a:gs pos="100000">
                <a:srgbClr val="1060AE"/>
              </a:gs>
            </a:gsLst>
            <a:lin ang="0" scaled="1"/>
          </a:gradFill>
          <a:ln w="6985">
            <a:solidFill>
              <a:srgbClr val="0D5DA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P08_Panel_27"/>
          <p:cNvSpPr/>
          <p:nvPr/>
        </p:nvSpPr>
        <p:spPr>
          <a:xfrm>
            <a:off x="284383" y="5706497"/>
            <a:ext cx="11623234" cy="481007"/>
          </a:xfrm>
          <a:prstGeom prst="rect">
            <a:avLst/>
          </a:prstGeom>
          <a:gradFill rotWithShape="1">
            <a:gsLst>
              <a:gs pos="0">
                <a:srgbClr val="FDECEE"/>
              </a:gs>
              <a:gs pos="100000">
                <a:srgbClr val="FDECEE"/>
              </a:gs>
            </a:gsLst>
            <a:lin ang="0" scaled="1"/>
          </a:gradFill>
          <a:ln w="6985">
            <a:solidFill>
              <a:srgbClr val="FCE8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291675" y="714223"/>
            <a:ext cx="11623234" cy="0"/>
          </a:xfrm>
          <a:prstGeom prst="line">
            <a:avLst/>
          </a:prstGeom>
          <a:ln w="12700">
            <a:solidFill>
              <a:srgbClr val="87ADD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255215" y="6479024"/>
            <a:ext cx="4477206" cy="0"/>
          </a:xfrm>
          <a:prstGeom prst="line">
            <a:avLst/>
          </a:prstGeom>
          <a:ln w="12700">
            <a:solidFill>
              <a:srgbClr val="E6F0F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7517914" y="6479024"/>
            <a:ext cx="4411579" cy="0"/>
          </a:xfrm>
          <a:prstGeom prst="line">
            <a:avLst/>
          </a:prstGeom>
          <a:ln w="12700">
            <a:solidFill>
              <a:srgbClr val="E8F1F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4353244" y="2641897"/>
            <a:ext cx="262507" cy="262368"/>
          </a:xfrm>
          <a:prstGeom prst="ellipse">
            <a:avLst/>
          </a:prstGeom>
          <a:noFill/>
          <a:ln w="20320">
            <a:solidFill>
              <a:srgbClr val="1050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288220" y="2641897"/>
            <a:ext cx="262507" cy="262368"/>
          </a:xfrm>
          <a:prstGeom prst="ellipse">
            <a:avLst/>
          </a:prstGeom>
          <a:noFill/>
          <a:ln w="20320">
            <a:solidFill>
              <a:srgbClr val="1050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0270593" y="2641897"/>
            <a:ext cx="262507" cy="262368"/>
          </a:xfrm>
          <a:prstGeom prst="ellipse">
            <a:avLst/>
          </a:prstGeom>
          <a:noFill/>
          <a:ln w="20320">
            <a:solidFill>
              <a:srgbClr val="1050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4353244" y="3166632"/>
            <a:ext cx="262507" cy="262368"/>
          </a:xfrm>
          <a:prstGeom prst="ellipse">
            <a:avLst/>
          </a:prstGeom>
          <a:noFill/>
          <a:ln w="20320">
            <a:solidFill>
              <a:srgbClr val="1050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288220" y="3166632"/>
            <a:ext cx="262507" cy="262368"/>
          </a:xfrm>
          <a:prstGeom prst="ellipse">
            <a:avLst/>
          </a:prstGeom>
          <a:noFill/>
          <a:ln w="20320">
            <a:solidFill>
              <a:srgbClr val="1050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0270593" y="3166632"/>
            <a:ext cx="262507" cy="262368"/>
          </a:xfrm>
          <a:prstGeom prst="ellipse">
            <a:avLst/>
          </a:prstGeom>
          <a:noFill/>
          <a:ln w="20320">
            <a:solidFill>
              <a:srgbClr val="1050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4353244" y="3687724"/>
            <a:ext cx="262507" cy="262368"/>
          </a:xfrm>
          <a:prstGeom prst="ellipse">
            <a:avLst/>
          </a:prstGeom>
          <a:noFill/>
          <a:ln w="20320">
            <a:solidFill>
              <a:srgbClr val="1050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288220" y="3687724"/>
            <a:ext cx="262507" cy="262368"/>
          </a:xfrm>
          <a:prstGeom prst="ellipse">
            <a:avLst/>
          </a:prstGeom>
          <a:noFill/>
          <a:ln w="20320">
            <a:solidFill>
              <a:srgbClr val="1050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0270593" y="3687724"/>
            <a:ext cx="262507" cy="262368"/>
          </a:xfrm>
          <a:prstGeom prst="ellipse">
            <a:avLst/>
          </a:prstGeom>
          <a:noFill/>
          <a:ln w="20320">
            <a:solidFill>
              <a:srgbClr val="1050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2" name="P08_Illustration_01" descr="slide_008.png"/>
          <p:cNvPicPr>
            <a:picLocks noChangeAspect="1"/>
          </p:cNvPicPr>
          <p:nvPr/>
        </p:nvPicPr>
        <p:blipFill>
          <a:blip r:embed="rId2"/>
          <a:srcRect l="14713" t="61743" r="73624" b="28799"/>
          <a:stretch>
            <a:fillRect/>
          </a:stretch>
        </p:blipFill>
        <p:spPr>
          <a:xfrm>
            <a:off x="1793799" y="4234323"/>
            <a:ext cx="1421914" cy="648631"/>
          </a:xfrm>
          <a:custGeom>
            <a:avLst/>
            <a:gdLst/>
            <a:ahLst/>
            <a:cxnLst/>
            <a:rect l="0" t="0" r="r" b="b"/>
            <a:pathLst>
              <a:path w="100000" h="100000" stroke="0" extrusionOk="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</p:spPr>
      </p:pic>
      <p:pic>
        <p:nvPicPr>
          <p:cNvPr id="43" name="P08_Illustration_02" descr="slide_008.png"/>
          <p:cNvPicPr>
            <a:picLocks noChangeAspect="1"/>
          </p:cNvPicPr>
          <p:nvPr/>
        </p:nvPicPr>
        <p:blipFill>
          <a:blip r:embed="rId2"/>
          <a:srcRect l="63218" t="61849" r="22608" b="27949"/>
          <a:stretch>
            <a:fillRect/>
          </a:stretch>
        </p:blipFill>
        <p:spPr>
          <a:xfrm>
            <a:off x="7707502" y="4241611"/>
            <a:ext cx="1728172" cy="699647"/>
          </a:xfrm>
          <a:custGeom>
            <a:avLst/>
            <a:gdLst/>
            <a:ahLst/>
            <a:cxnLst/>
            <a:rect l="0" t="0" r="r" b="b"/>
            <a:pathLst>
              <a:path w="100000" h="100000" stroke="0" extrusionOk="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44" name="P08_Text_0_2.4 Aim 3：听损补偿的边界"/>
          <p:cNvSpPr txBox="1"/>
          <p:nvPr/>
        </p:nvSpPr>
        <p:spPr>
          <a:xfrm>
            <a:off x="386469" y="65592"/>
            <a:ext cx="5906411" cy="655919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4019" b="1" spc="0">
                <a:solidFill>
                  <a:srgbClr val="00458B"/>
                </a:solidFill>
                <a:latin typeface="Times New Roman"/>
                <a:ea typeface="Times New Roman"/>
              </a:rPr>
              <a:t>2.4 Aim 3</a:t>
            </a:r>
            <a:r>
              <a:rPr sz="3330" b="1" spc="0">
                <a:solidFill>
                  <a:srgbClr val="00458B"/>
                </a:solidFill>
                <a:latin typeface="FZXiaoBiaoSong-B05S"/>
                <a:ea typeface="FZXiaoBiaoSong-B05S"/>
              </a:rPr>
              <a:t>：</a:t>
            </a:r>
            <a:r>
              <a:rPr sz="3330" b="1" spc="0">
                <a:solidFill>
                  <a:srgbClr val="00458B"/>
                </a:solidFill>
                <a:latin typeface="FZXiaoBiaoSong-B05S"/>
                <a:ea typeface="FZXiaoBiaoSong-B05S"/>
              </a:rPr>
              <a:t>听损补偿的边界</a:t>
            </a:r>
          </a:p>
        </p:txBody>
      </p:sp>
      <p:sp>
        <p:nvSpPr>
          <p:cNvPr id="45" name="P08_Text_1_研究目标"/>
          <p:cNvSpPr txBox="1"/>
          <p:nvPr/>
        </p:nvSpPr>
        <p:spPr>
          <a:xfrm>
            <a:off x="576057" y="1044362"/>
            <a:ext cx="1400038" cy="45681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249" b="1" spc="197">
                <a:solidFill>
                  <a:srgbClr val="FAFBFD"/>
                </a:solidFill>
                <a:latin typeface="Microsoft YaHei"/>
                <a:ea typeface="Microsoft YaHei"/>
              </a:rPr>
              <a:t>研究目标</a:t>
            </a:r>
          </a:p>
        </p:txBody>
      </p:sp>
      <p:sp>
        <p:nvSpPr>
          <p:cNvPr id="46" name="P08_Text_2_社会经验能否改善发育性听力损失后的学习？"/>
          <p:cNvSpPr txBox="1"/>
          <p:nvPr/>
        </p:nvSpPr>
        <p:spPr>
          <a:xfrm>
            <a:off x="2377148" y="1036352"/>
            <a:ext cx="6249129" cy="466431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296" b="1" spc="97">
                <a:solidFill>
                  <a:srgbClr val="C00A15"/>
                </a:solidFill>
                <a:latin typeface="Microsoft YaHei"/>
                <a:ea typeface="Microsoft YaHei"/>
              </a:rPr>
              <a:t>社会经验能否改善发育性听力损失后的学习？</a:t>
            </a:r>
          </a:p>
        </p:txBody>
      </p:sp>
      <p:sp>
        <p:nvSpPr>
          <p:cNvPr id="47" name="P08_Text_3_暴露条件"/>
          <p:cNvSpPr txBox="1"/>
          <p:nvPr/>
        </p:nvSpPr>
        <p:spPr>
          <a:xfrm>
            <a:off x="6927273" y="1714782"/>
            <a:ext cx="1108364" cy="360643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775" b="1" spc="63">
                <a:solidFill>
                  <a:srgbClr val="F8FBFD"/>
                </a:solidFill>
                <a:latin typeface="Microsoft YaHei"/>
                <a:ea typeface="Microsoft YaHei"/>
              </a:rPr>
              <a:t>暴露条件</a:t>
            </a:r>
          </a:p>
        </p:txBody>
      </p:sp>
      <p:sp>
        <p:nvSpPr>
          <p:cNvPr id="48" name="P08_Text_4_听力状态"/>
          <p:cNvSpPr txBox="1"/>
          <p:nvPr/>
        </p:nvSpPr>
        <p:spPr>
          <a:xfrm>
            <a:off x="1195866" y="1926134"/>
            <a:ext cx="1115656" cy="360643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775" b="1" spc="82">
                <a:solidFill>
                  <a:srgbClr val="FAFBFD"/>
                </a:solidFill>
                <a:latin typeface="Microsoft YaHei"/>
                <a:ea typeface="Microsoft YaHei"/>
              </a:rPr>
              <a:t>听力状态</a:t>
            </a:r>
          </a:p>
        </p:txBody>
      </p:sp>
      <p:sp>
        <p:nvSpPr>
          <p:cNvPr id="49" name="P08_Text_5_社会暴露"/>
          <p:cNvSpPr txBox="1"/>
          <p:nvPr/>
        </p:nvSpPr>
        <p:spPr>
          <a:xfrm>
            <a:off x="4068861" y="2160518"/>
            <a:ext cx="1057321" cy="34506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99" b="1" spc="31">
                <a:solidFill>
                  <a:srgbClr val="103F7B"/>
                </a:solidFill>
                <a:latin typeface="Microsoft YaHei"/>
                <a:ea typeface="Microsoft YaHei"/>
              </a:rPr>
              <a:t>社会暴露</a:t>
            </a:r>
          </a:p>
        </p:txBody>
      </p:sp>
      <p:sp>
        <p:nvSpPr>
          <p:cNvPr id="50" name="P08_Text_6_仅任务线索"/>
          <p:cNvSpPr txBox="1"/>
          <p:nvPr/>
        </p:nvSpPr>
        <p:spPr>
          <a:xfrm>
            <a:off x="6905397" y="2168698"/>
            <a:ext cx="1225033" cy="33316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40" b="1" spc="2">
                <a:solidFill>
                  <a:srgbClr val="14407B"/>
                </a:solidFill>
                <a:latin typeface="Microsoft YaHei"/>
                <a:ea typeface="Microsoft YaHei"/>
              </a:rPr>
              <a:t>仅任务线索</a:t>
            </a:r>
          </a:p>
        </p:txBody>
      </p:sp>
      <p:sp>
        <p:nvSpPr>
          <p:cNvPr id="51" name="P08_Text_7_任务线索+叫声回放"/>
          <p:cNvSpPr txBox="1"/>
          <p:nvPr/>
        </p:nvSpPr>
        <p:spPr>
          <a:xfrm>
            <a:off x="9428383" y="2168950"/>
            <a:ext cx="2136517" cy="32980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23" b="1" spc="145">
                <a:solidFill>
                  <a:srgbClr val="0E3D7C"/>
                </a:solidFill>
                <a:latin typeface="Microsoft YaHei"/>
                <a:ea typeface="Microsoft YaHei"/>
              </a:rPr>
              <a:t>任务线索+叫声回放</a:t>
            </a:r>
          </a:p>
        </p:txBody>
      </p:sp>
      <p:sp>
        <p:nvSpPr>
          <p:cNvPr id="52" name="P08_Text_8_假手术对照"/>
          <p:cNvSpPr txBox="1"/>
          <p:nvPr/>
        </p:nvSpPr>
        <p:spPr>
          <a:xfrm>
            <a:off x="597933" y="2641525"/>
            <a:ext cx="1290660" cy="34506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99" b="1" spc="58">
                <a:solidFill>
                  <a:srgbClr val="19437C"/>
                </a:solidFill>
                <a:latin typeface="Microsoft YaHei"/>
                <a:ea typeface="Microsoft YaHei"/>
              </a:rPr>
              <a:t>假手术对照</a:t>
            </a:r>
          </a:p>
        </p:txBody>
      </p:sp>
      <p:sp>
        <p:nvSpPr>
          <p:cNvPr id="53" name="P08_Text_15_可逆听损"/>
          <p:cNvSpPr txBox="1"/>
          <p:nvPr/>
        </p:nvSpPr>
        <p:spPr>
          <a:xfrm>
            <a:off x="597933" y="3158178"/>
            <a:ext cx="1071904" cy="35565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751" b="1" spc="0">
                <a:solidFill>
                  <a:srgbClr val="0E437E"/>
                </a:solidFill>
                <a:latin typeface="Microsoft YaHei"/>
                <a:ea typeface="Microsoft YaHei"/>
              </a:rPr>
              <a:t>可逆听损</a:t>
            </a:r>
          </a:p>
        </p:txBody>
      </p:sp>
      <p:sp>
        <p:nvSpPr>
          <p:cNvPr id="54" name="P08_Text_19_永久性传导性听损"/>
          <p:cNvSpPr txBox="1"/>
          <p:nvPr/>
        </p:nvSpPr>
        <p:spPr>
          <a:xfrm>
            <a:off x="597933" y="3690996"/>
            <a:ext cx="1961512" cy="34506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99" b="1" spc="60">
                <a:solidFill>
                  <a:srgbClr val="0D3E7C"/>
                </a:solidFill>
                <a:latin typeface="Microsoft YaHei"/>
                <a:ea typeface="Microsoft YaHei"/>
              </a:rPr>
              <a:t>永久性传导性听损</a:t>
            </a:r>
          </a:p>
        </p:txBody>
      </p:sp>
      <p:sp>
        <p:nvSpPr>
          <p:cNvPr id="55" name="P08_Text_20_行为终点"/>
          <p:cNvSpPr txBox="1"/>
          <p:nvPr/>
        </p:nvSpPr>
        <p:spPr>
          <a:xfrm>
            <a:off x="554182" y="4457127"/>
            <a:ext cx="1050029" cy="33316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40" b="1" spc="90">
                <a:solidFill>
                  <a:srgbClr val="F6F9FC"/>
                </a:solidFill>
                <a:latin typeface="Microsoft YaHei"/>
                <a:ea typeface="Microsoft YaHei"/>
              </a:rPr>
              <a:t>行为终点</a:t>
            </a:r>
          </a:p>
        </p:txBody>
      </p:sp>
      <p:sp>
        <p:nvSpPr>
          <p:cNvPr id="56" name="P08_Text_21_程序性学习与听觉辨别"/>
          <p:cNvSpPr txBox="1"/>
          <p:nvPr/>
        </p:nvSpPr>
        <p:spPr>
          <a:xfrm>
            <a:off x="3529263" y="4481894"/>
            <a:ext cx="2202144" cy="29446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49" b="1" spc="156">
                <a:solidFill>
                  <a:srgbClr val="193F7E"/>
                </a:solidFill>
                <a:latin typeface="Microsoft YaHei"/>
                <a:ea typeface="Microsoft YaHei"/>
              </a:rPr>
              <a:t>程序性学习与听觉辨别</a:t>
            </a:r>
          </a:p>
        </p:txBody>
      </p:sp>
      <p:sp>
        <p:nvSpPr>
          <p:cNvPr id="57" name="P08_Text_22_神经终点"/>
          <p:cNvSpPr txBox="1"/>
          <p:nvPr/>
        </p:nvSpPr>
        <p:spPr>
          <a:xfrm>
            <a:off x="6402258" y="4457380"/>
            <a:ext cx="1042737" cy="32980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23" b="1" spc="93">
                <a:solidFill>
                  <a:srgbClr val="F7FAFC"/>
                </a:solidFill>
                <a:latin typeface="Microsoft YaHei"/>
                <a:ea typeface="Microsoft YaHei"/>
              </a:rPr>
              <a:t>神经终点</a:t>
            </a:r>
          </a:p>
        </p:txBody>
      </p:sp>
      <p:sp>
        <p:nvSpPr>
          <p:cNvPr id="58" name="P08_Text_24_听觉皮层刺激编码"/>
          <p:cNvSpPr txBox="1"/>
          <p:nvPr/>
        </p:nvSpPr>
        <p:spPr>
          <a:xfrm>
            <a:off x="9763809" y="4482777"/>
            <a:ext cx="1808383" cy="282686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391" b="1" spc="238">
                <a:solidFill>
                  <a:srgbClr val="1A447C"/>
                </a:solidFill>
                <a:latin typeface="Microsoft YaHei"/>
                <a:ea typeface="Microsoft YaHei"/>
              </a:rPr>
              <a:t>听觉皮层刺激编码</a:t>
            </a:r>
          </a:p>
        </p:txBody>
      </p:sp>
      <p:sp>
        <p:nvSpPr>
          <p:cNvPr id="59" name="P08_Text_25_重点解释"/>
          <p:cNvSpPr txBox="1"/>
          <p:nvPr/>
        </p:nvSpPr>
        <p:spPr>
          <a:xfrm>
            <a:off x="561474" y="5200503"/>
            <a:ext cx="1050029" cy="33316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40" b="1" spc="90">
                <a:solidFill>
                  <a:srgbClr val="FAFCFD"/>
                </a:solidFill>
                <a:latin typeface="Microsoft YaHei"/>
                <a:ea typeface="Microsoft YaHei"/>
              </a:rPr>
              <a:t>重点解释</a:t>
            </a:r>
          </a:p>
        </p:txBody>
      </p:sp>
      <p:sp>
        <p:nvSpPr>
          <p:cNvPr id="60" name="P08_Text_26_残余听力、损伤程度与任务可完成性"/>
          <p:cNvSpPr txBox="1"/>
          <p:nvPr/>
        </p:nvSpPr>
        <p:spPr>
          <a:xfrm>
            <a:off x="1968804" y="5217756"/>
            <a:ext cx="3558431" cy="297469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64" b="1" spc="210">
                <a:solidFill>
                  <a:srgbClr val="0D3775"/>
                </a:solidFill>
                <a:latin typeface="Microsoft YaHei"/>
                <a:ea typeface="Microsoft YaHei"/>
              </a:rPr>
              <a:t>残余听力、损伤程度与任务可完成性</a:t>
            </a:r>
          </a:p>
        </p:txBody>
      </p:sp>
      <p:sp>
        <p:nvSpPr>
          <p:cNvPr id="61" name="P08_Text_27_潜在转化"/>
          <p:cNvSpPr txBox="1"/>
          <p:nvPr/>
        </p:nvSpPr>
        <p:spPr>
          <a:xfrm>
            <a:off x="6402258" y="5200503"/>
            <a:ext cx="1064612" cy="33316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40" b="1" spc="129">
                <a:solidFill>
                  <a:srgbClr val="FAFCFD"/>
                </a:solidFill>
                <a:latin typeface="Microsoft YaHei"/>
                <a:ea typeface="Microsoft YaHei"/>
              </a:rPr>
              <a:t>潜在转化</a:t>
            </a:r>
          </a:p>
        </p:txBody>
      </p:sp>
      <p:sp>
        <p:nvSpPr>
          <p:cNvPr id="62" name="P08_Text_28_为听损干预提供机制线索"/>
          <p:cNvSpPr txBox="1"/>
          <p:nvPr/>
        </p:nvSpPr>
        <p:spPr>
          <a:xfrm>
            <a:off x="7940842" y="5225936"/>
            <a:ext cx="2471943" cy="28557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6" b="1" spc="256">
                <a:solidFill>
                  <a:srgbClr val="083977"/>
                </a:solidFill>
                <a:latin typeface="Microsoft YaHei"/>
                <a:ea typeface="Microsoft YaHei"/>
              </a:rPr>
              <a:t>为听损干预提供机制线索</a:t>
            </a:r>
          </a:p>
        </p:txBody>
      </p:sp>
      <p:sp>
        <p:nvSpPr>
          <p:cNvPr id="63" name="P08_Text_29_本页为拟研究问题，尚无临床疗效结论"/>
          <p:cNvSpPr txBox="1"/>
          <p:nvPr/>
        </p:nvSpPr>
        <p:spPr>
          <a:xfrm>
            <a:off x="4149072" y="5802870"/>
            <a:ext cx="4083445" cy="366972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806" b="1" spc="0">
                <a:solidFill>
                  <a:srgbClr val="C20814"/>
                </a:solidFill>
                <a:latin typeface="Microsoft YaHei"/>
                <a:ea typeface="Microsoft YaHei"/>
              </a:rPr>
              <a:t>本页为拟研究问题，尚无临床疗效结论</a:t>
            </a:r>
          </a:p>
        </p:txBody>
      </p:sp>
      <p:sp>
        <p:nvSpPr>
          <p:cNvPr id="64" name="P08_Text_30_基于NIH/NIDCD公开材料整理"/>
          <p:cNvSpPr txBox="1"/>
          <p:nvPr/>
        </p:nvSpPr>
        <p:spPr>
          <a:xfrm>
            <a:off x="5067847" y="6385470"/>
            <a:ext cx="2019847" cy="19521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878" b="0" spc="193">
                <a:solidFill>
                  <a:srgbClr val="7485A2"/>
                </a:solidFill>
                <a:latin typeface="Microsoft YaHei"/>
                <a:ea typeface="Microsoft YaHei"/>
              </a:rPr>
              <a:t>基于NIH/N</a:t>
            </a:r>
            <a:r>
              <a:rPr sz="878" b="0" spc="193">
                <a:solidFill>
                  <a:srgbClr val="5A6E90"/>
                </a:solidFill>
                <a:latin typeface="Microsoft YaHei"/>
                <a:ea typeface="Microsoft YaHei"/>
              </a:rPr>
              <a:t>ID</a:t>
            </a:r>
            <a:r>
              <a:rPr sz="878" b="0" spc="193">
                <a:solidFill>
                  <a:srgbClr val="7E92B0"/>
                </a:solidFill>
                <a:latin typeface="Microsoft YaHei"/>
                <a:ea typeface="Microsoft YaHei"/>
              </a:rPr>
              <a:t>C</a:t>
            </a:r>
            <a:r>
              <a:rPr sz="878" b="0" spc="193">
                <a:solidFill>
                  <a:srgbClr val="5E7293"/>
                </a:solidFill>
                <a:latin typeface="Microsoft YaHei"/>
                <a:ea typeface="Microsoft YaHei"/>
              </a:rPr>
              <a:t>D公开材料</a:t>
            </a:r>
            <a:r>
              <a:rPr sz="878" b="0" spc="193">
                <a:solidFill>
                  <a:srgbClr val="7789A5"/>
                </a:solidFill>
                <a:latin typeface="Microsoft YaHei"/>
                <a:ea typeface="Microsoft YaHei"/>
              </a:rPr>
              <a:t>整理</a:t>
            </a:r>
          </a:p>
        </p:txBody>
      </p:sp>
      <p:sp>
        <p:nvSpPr>
          <p:cNvPr id="65" name="P08_Text_31_申请书PDF第39页；评审PDF第8页。"/>
          <p:cNvSpPr txBox="1"/>
          <p:nvPr/>
        </p:nvSpPr>
        <p:spPr>
          <a:xfrm>
            <a:off x="4929301" y="6566010"/>
            <a:ext cx="2340689" cy="219423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987" b="0" spc="119">
                <a:solidFill>
                  <a:srgbClr val="7C8EAB"/>
                </a:solidFill>
                <a:latin typeface="SimSun"/>
                <a:ea typeface="SimSun"/>
              </a:rPr>
              <a:t>申请书PDF第39页；评审</a:t>
            </a:r>
            <a:r>
              <a:rPr sz="987" b="0" spc="119">
                <a:solidFill>
                  <a:srgbClr val="607492"/>
                </a:solidFill>
                <a:latin typeface="SimSun"/>
                <a:ea typeface="SimSun"/>
              </a:rPr>
              <a:t>P</a:t>
            </a:r>
            <a:r>
              <a:rPr sz="987" b="0" spc="119">
                <a:solidFill>
                  <a:srgbClr val="7B8AA5"/>
                </a:solidFill>
                <a:latin typeface="SimSun"/>
                <a:ea typeface="SimSun"/>
              </a:rPr>
              <a:t>DF第8页。</a:t>
            </a:r>
          </a:p>
        </p:txBody>
      </p:sp>
      <p:sp>
        <p:nvSpPr>
          <p:cNvPr id="66" name="P08_Text_32_8/12"/>
          <p:cNvSpPr txBox="1"/>
          <p:nvPr/>
        </p:nvSpPr>
        <p:spPr>
          <a:xfrm>
            <a:off x="11513856" y="6565155"/>
            <a:ext cx="444804" cy="231891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43" b="0" spc="184">
                <a:solidFill>
                  <a:srgbClr val="637797"/>
                </a:solidFill>
                <a:latin typeface="SimHei"/>
                <a:ea typeface="SimHei"/>
              </a:rPr>
              <a:t>8/12</a:t>
            </a:r>
          </a:p>
        </p:txBody>
      </p:sp>
      <p:cxnSp>
        <p:nvCxnSpPr>
          <p:cNvPr id="67" name="P08_Restored_Divider_0"/>
          <p:cNvCxnSpPr/>
          <p:nvPr/>
        </p:nvCxnSpPr>
        <p:spPr>
          <a:xfrm>
            <a:off x="5942871" y="2069790"/>
            <a:ext cx="0" cy="429991"/>
          </a:xfrm>
          <a:prstGeom prst="line">
            <a:avLst/>
          </a:prstGeom>
          <a:ln w="8890">
            <a:solidFill>
              <a:srgbClr val="8DB7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P08_Restored_Divider_1"/>
          <p:cNvCxnSpPr/>
          <p:nvPr/>
        </p:nvCxnSpPr>
        <p:spPr>
          <a:xfrm>
            <a:off x="8896077" y="2069790"/>
            <a:ext cx="0" cy="429991"/>
          </a:xfrm>
          <a:prstGeom prst="line">
            <a:avLst/>
          </a:prstGeom>
          <a:ln w="8890">
            <a:solidFill>
              <a:srgbClr val="8DB7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P08_Restored_Divider_2"/>
          <p:cNvCxnSpPr/>
          <p:nvPr/>
        </p:nvCxnSpPr>
        <p:spPr>
          <a:xfrm>
            <a:off x="3244880" y="4380083"/>
            <a:ext cx="0" cy="408127"/>
          </a:xfrm>
          <a:prstGeom prst="line">
            <a:avLst/>
          </a:prstGeom>
          <a:ln w="8890">
            <a:solidFill>
              <a:srgbClr val="8DB7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09_Panel_00"/>
          <p:cNvSpPr/>
          <p:nvPr/>
        </p:nvSpPr>
        <p:spPr>
          <a:xfrm>
            <a:off x="357301" y="1078623"/>
            <a:ext cx="11499273" cy="663207"/>
          </a:xfrm>
          <a:prstGeom prst="rect">
            <a:avLst/>
          </a:prstGeom>
          <a:gradFill rotWithShape="1">
            <a:gsLst>
              <a:gs pos="0">
                <a:srgbClr val="F3F7FD"/>
              </a:gs>
              <a:gs pos="100000">
                <a:srgbClr val="F1F6FD"/>
              </a:gs>
            </a:gsLst>
            <a:lin ang="0" scaled="1"/>
          </a:gradFill>
          <a:ln w="6985">
            <a:solidFill>
              <a:srgbClr val="B7D6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P09_Panel_01"/>
          <p:cNvSpPr/>
          <p:nvPr/>
        </p:nvSpPr>
        <p:spPr>
          <a:xfrm>
            <a:off x="357301" y="1887590"/>
            <a:ext cx="11499273" cy="539311"/>
          </a:xfrm>
          <a:prstGeom prst="rect">
            <a:avLst/>
          </a:prstGeom>
          <a:gradFill rotWithShape="1">
            <a:gsLst>
              <a:gs pos="0">
                <a:srgbClr val="0F5CB1"/>
              </a:gs>
              <a:gs pos="100000">
                <a:srgbClr val="0F5CB1"/>
              </a:gs>
            </a:gsLst>
            <a:lin ang="0" scaled="1"/>
          </a:gradFill>
          <a:ln w="6985">
            <a:solidFill>
              <a:srgbClr val="0E5D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P09_Panel_02"/>
          <p:cNvSpPr/>
          <p:nvPr/>
        </p:nvSpPr>
        <p:spPr>
          <a:xfrm>
            <a:off x="357301" y="2426901"/>
            <a:ext cx="5738699" cy="561175"/>
          </a:xfrm>
          <a:prstGeom prst="rect">
            <a:avLst/>
          </a:prstGeom>
          <a:gradFill rotWithShape="1">
            <a:gsLst>
              <a:gs pos="0">
                <a:srgbClr val="FDFDFD"/>
              </a:gs>
              <a:gs pos="100000">
                <a:srgbClr val="FDFDFD"/>
              </a:gs>
            </a:gsLst>
            <a:lin ang="0" scaled="1"/>
          </a:gradFill>
          <a:ln w="6985">
            <a:solidFill>
              <a:srgbClr val="C7E2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P09_Panel_03"/>
          <p:cNvSpPr/>
          <p:nvPr/>
        </p:nvSpPr>
        <p:spPr>
          <a:xfrm>
            <a:off x="6096000" y="2426901"/>
            <a:ext cx="5760574" cy="561175"/>
          </a:xfrm>
          <a:prstGeom prst="rect">
            <a:avLst/>
          </a:prstGeom>
          <a:gradFill rotWithShape="1">
            <a:gsLst>
              <a:gs pos="0">
                <a:srgbClr val="FDFDFD"/>
              </a:gs>
              <a:gs pos="100000">
                <a:srgbClr val="FDFDFD"/>
              </a:gs>
            </a:gsLst>
            <a:lin ang="0" scaled="1"/>
          </a:gradFill>
          <a:ln w="6985">
            <a:solidFill>
              <a:srgbClr val="BEDA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P09_Panel_04"/>
          <p:cNvSpPr/>
          <p:nvPr/>
        </p:nvSpPr>
        <p:spPr>
          <a:xfrm>
            <a:off x="357301" y="2988077"/>
            <a:ext cx="5738699" cy="561175"/>
          </a:xfrm>
          <a:prstGeom prst="rect">
            <a:avLst/>
          </a:prstGeom>
          <a:gradFill rotWithShape="1">
            <a:gsLst>
              <a:gs pos="0">
                <a:srgbClr val="E6F3FD"/>
              </a:gs>
              <a:gs pos="100000">
                <a:srgbClr val="E6F3FD"/>
              </a:gs>
            </a:gsLst>
            <a:lin ang="0" scaled="1"/>
          </a:gradFill>
          <a:ln w="6985">
            <a:solidFill>
              <a:srgbClr val="BDD9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P09_Panel_05"/>
          <p:cNvSpPr/>
          <p:nvPr/>
        </p:nvSpPr>
        <p:spPr>
          <a:xfrm>
            <a:off x="6096000" y="2988077"/>
            <a:ext cx="5760574" cy="561175"/>
          </a:xfrm>
          <a:prstGeom prst="rect">
            <a:avLst/>
          </a:prstGeom>
          <a:gradFill rotWithShape="1">
            <a:gsLst>
              <a:gs pos="0">
                <a:srgbClr val="E6F3FD"/>
              </a:gs>
              <a:gs pos="100000">
                <a:srgbClr val="E6F3FD"/>
              </a:gs>
            </a:gsLst>
            <a:lin ang="0" scaled="1"/>
          </a:gradFill>
          <a:ln w="6985">
            <a:solidFill>
              <a:srgbClr val="CBE3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P09_Panel_06"/>
          <p:cNvSpPr/>
          <p:nvPr/>
        </p:nvSpPr>
        <p:spPr>
          <a:xfrm>
            <a:off x="357301" y="3549252"/>
            <a:ext cx="5738699" cy="561175"/>
          </a:xfrm>
          <a:prstGeom prst="rect">
            <a:avLst/>
          </a:prstGeom>
          <a:gradFill rotWithShape="1">
            <a:gsLst>
              <a:gs pos="0">
                <a:srgbClr val="FDFDFD"/>
              </a:gs>
              <a:gs pos="100000">
                <a:srgbClr val="FDFDFD"/>
              </a:gs>
            </a:gsLst>
            <a:lin ang="0" scaled="1"/>
          </a:gradFill>
          <a:ln w="6985">
            <a:solidFill>
              <a:srgbClr val="CAE0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P09_Panel_07"/>
          <p:cNvSpPr/>
          <p:nvPr/>
        </p:nvSpPr>
        <p:spPr>
          <a:xfrm>
            <a:off x="6096000" y="3549252"/>
            <a:ext cx="5760574" cy="561175"/>
          </a:xfrm>
          <a:prstGeom prst="rect">
            <a:avLst/>
          </a:prstGeom>
          <a:gradFill rotWithShape="1">
            <a:gsLst>
              <a:gs pos="0">
                <a:srgbClr val="FDFDFD"/>
              </a:gs>
              <a:gs pos="100000">
                <a:srgbClr val="FDFDFD"/>
              </a:gs>
            </a:gsLst>
            <a:lin ang="0" scaled="1"/>
          </a:gradFill>
          <a:ln w="6985">
            <a:solidFill>
              <a:srgbClr val="E1EF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P09_Panel_08"/>
          <p:cNvSpPr/>
          <p:nvPr/>
        </p:nvSpPr>
        <p:spPr>
          <a:xfrm>
            <a:off x="357301" y="4110427"/>
            <a:ext cx="5738699" cy="561175"/>
          </a:xfrm>
          <a:prstGeom prst="rect">
            <a:avLst/>
          </a:prstGeom>
          <a:gradFill rotWithShape="1">
            <a:gsLst>
              <a:gs pos="0">
                <a:srgbClr val="E6F3FE"/>
              </a:gs>
              <a:gs pos="100000">
                <a:srgbClr val="E6F3FE"/>
              </a:gs>
            </a:gsLst>
            <a:lin ang="0" scaled="1"/>
          </a:gradFill>
          <a:ln w="6985">
            <a:solidFill>
              <a:srgbClr val="BBD7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P09_Panel_09"/>
          <p:cNvSpPr/>
          <p:nvPr/>
        </p:nvSpPr>
        <p:spPr>
          <a:xfrm>
            <a:off x="6096000" y="4110427"/>
            <a:ext cx="5760574" cy="561175"/>
          </a:xfrm>
          <a:prstGeom prst="rect">
            <a:avLst/>
          </a:prstGeom>
          <a:gradFill rotWithShape="1">
            <a:gsLst>
              <a:gs pos="0">
                <a:srgbClr val="E6F3FE"/>
              </a:gs>
              <a:gs pos="100000">
                <a:srgbClr val="E6F3FE"/>
              </a:gs>
            </a:gsLst>
            <a:lin ang="0" scaled="1"/>
          </a:gradFill>
          <a:ln w="6985">
            <a:solidFill>
              <a:srgbClr val="CCE2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P09_Panel_10"/>
          <p:cNvSpPr/>
          <p:nvPr/>
        </p:nvSpPr>
        <p:spPr>
          <a:xfrm>
            <a:off x="357301" y="4671603"/>
            <a:ext cx="5738699" cy="626767"/>
          </a:xfrm>
          <a:prstGeom prst="rect">
            <a:avLst/>
          </a:prstGeom>
          <a:gradFill rotWithShape="1">
            <a:gsLst>
              <a:gs pos="0">
                <a:srgbClr val="FDFDFD"/>
              </a:gs>
              <a:gs pos="100000">
                <a:srgbClr val="FDFDFD"/>
              </a:gs>
            </a:gsLst>
            <a:lin ang="0" scaled="1"/>
          </a:gradFill>
          <a:ln w="6985">
            <a:solidFill>
              <a:srgbClr val="B6D4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P09_Panel_11"/>
          <p:cNvSpPr/>
          <p:nvPr/>
        </p:nvSpPr>
        <p:spPr>
          <a:xfrm>
            <a:off x="6096000" y="4671603"/>
            <a:ext cx="5760574" cy="626767"/>
          </a:xfrm>
          <a:prstGeom prst="rect">
            <a:avLst/>
          </a:prstGeom>
          <a:gradFill rotWithShape="1">
            <a:gsLst>
              <a:gs pos="0">
                <a:srgbClr val="FDFDFD"/>
              </a:gs>
              <a:gs pos="100000">
                <a:srgbClr val="FDFDFD"/>
              </a:gs>
            </a:gsLst>
            <a:lin ang="0" scaled="1"/>
          </a:gradFill>
          <a:ln w="6985">
            <a:solidFill>
              <a:srgbClr val="C8E0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P09_Panel_12"/>
          <p:cNvSpPr/>
          <p:nvPr/>
        </p:nvSpPr>
        <p:spPr>
          <a:xfrm>
            <a:off x="357301" y="5451418"/>
            <a:ext cx="11499273" cy="757951"/>
          </a:xfrm>
          <a:prstGeom prst="rect">
            <a:avLst/>
          </a:prstGeom>
          <a:gradFill rotWithShape="1">
            <a:gsLst>
              <a:gs pos="0">
                <a:srgbClr val="0E55A6"/>
              </a:gs>
              <a:gs pos="100000">
                <a:srgbClr val="0D54A5"/>
              </a:gs>
            </a:gsLst>
            <a:lin ang="0" scaled="1"/>
          </a:gradFill>
          <a:ln w="6985">
            <a:solidFill>
              <a:srgbClr val="095CB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350010" y="830831"/>
            <a:ext cx="11499272" cy="0"/>
          </a:xfrm>
          <a:prstGeom prst="line">
            <a:avLst/>
          </a:prstGeom>
          <a:ln w="12700">
            <a:solidFill>
              <a:srgbClr val="5E9DD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6096000" y="1945894"/>
            <a:ext cx="0" cy="429991"/>
          </a:xfrm>
          <a:prstGeom prst="line">
            <a:avLst/>
          </a:prstGeom>
          <a:ln w="12700">
            <a:solidFill>
              <a:srgbClr val="0E57B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2763617" y="5640905"/>
            <a:ext cx="0" cy="437280"/>
          </a:xfrm>
          <a:prstGeom prst="line">
            <a:avLst/>
          </a:prstGeom>
          <a:ln w="12700">
            <a:solidFill>
              <a:srgbClr val="4472B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357301" y="6515464"/>
            <a:ext cx="5286603" cy="0"/>
          </a:xfrm>
          <a:prstGeom prst="line">
            <a:avLst/>
          </a:prstGeom>
          <a:ln w="12700">
            <a:solidFill>
              <a:srgbClr val="BADBF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09_Text_0_3.1 关键对照与证据链"/>
          <p:cNvSpPr txBox="1"/>
          <p:nvPr/>
        </p:nvSpPr>
        <p:spPr>
          <a:xfrm>
            <a:off x="371885" y="194241"/>
            <a:ext cx="5335110" cy="88723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3994" b="1" spc="-103">
                <a:solidFill>
                  <a:srgbClr val="084CA3"/>
                </a:solidFill>
                <a:latin typeface="SimSun"/>
                <a:ea typeface="SimSun"/>
              </a:rPr>
              <a:t>3.1</a:t>
            </a:r>
            <a:r>
              <a:rPr sz="3994" b="1" spc="-103">
                <a:solidFill>
                  <a:srgbClr val="3D70B7"/>
                </a:solidFill>
                <a:latin typeface="SimSun"/>
                <a:ea typeface="SimSun"/>
              </a:rPr>
              <a:t> </a:t>
            </a:r>
            <a:r>
              <a:rPr sz="3994" b="1" spc="-103">
                <a:solidFill>
                  <a:srgbClr val="094EA7"/>
                </a:solidFill>
                <a:latin typeface="SimSun"/>
                <a:ea typeface="SimSun"/>
              </a:rPr>
              <a:t>关键对照与证据链</a:t>
            </a:r>
          </a:p>
        </p:txBody>
      </p:sp>
      <p:sp>
        <p:nvSpPr>
          <p:cNvPr id="20" name="P09_Text_1_用可分离的对照，"/>
          <p:cNvSpPr txBox="1"/>
          <p:nvPr/>
        </p:nvSpPr>
        <p:spPr>
          <a:xfrm>
            <a:off x="1378163" y="1200617"/>
            <a:ext cx="2856509" cy="66542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995" b="1" spc="-553">
                <a:solidFill>
                  <a:srgbClr val="C0090A"/>
                </a:solidFill>
                <a:latin typeface="SimSun"/>
                <a:ea typeface="SimSun"/>
              </a:rPr>
              <a:t>用可分离的对照，</a:t>
            </a:r>
          </a:p>
        </p:txBody>
      </p:sp>
      <p:sp>
        <p:nvSpPr>
          <p:cNvPr id="21" name="P09_Text_2_将社会经验、神经机制与行为结果连接起来"/>
          <p:cNvSpPr txBox="1"/>
          <p:nvPr/>
        </p:nvSpPr>
        <p:spPr>
          <a:xfrm>
            <a:off x="4192823" y="1203929"/>
            <a:ext cx="6903280" cy="617128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778" b="1" spc="-36">
                <a:solidFill>
                  <a:srgbClr val="C40C0E"/>
                </a:solidFill>
                <a:latin typeface="SimSun"/>
                <a:ea typeface="SimSun"/>
              </a:rPr>
              <a:t>将社会经验、神经机制与行为结果连接起来</a:t>
            </a:r>
          </a:p>
        </p:txBody>
      </p:sp>
      <p:sp>
        <p:nvSpPr>
          <p:cNvPr id="22" name="P09_Text_3_关键对照"/>
          <p:cNvSpPr txBox="1"/>
          <p:nvPr/>
        </p:nvSpPr>
        <p:spPr>
          <a:xfrm>
            <a:off x="2632364" y="2000078"/>
            <a:ext cx="1308414" cy="485206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184" b="1" spc="-61">
                <a:solidFill>
                  <a:srgbClr val="F6FAFD"/>
                </a:solidFill>
                <a:latin typeface="SimSun"/>
                <a:ea typeface="SimSun"/>
              </a:rPr>
              <a:t>关键对照</a:t>
            </a:r>
          </a:p>
        </p:txBody>
      </p:sp>
      <p:sp>
        <p:nvSpPr>
          <p:cNvPr id="23" name="P09_Text_4_所回答的问题"/>
          <p:cNvSpPr txBox="1"/>
          <p:nvPr/>
        </p:nvSpPr>
        <p:spPr>
          <a:xfrm>
            <a:off x="8115847" y="2016556"/>
            <a:ext cx="1886374" cy="45748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059" b="1" spc="170">
                <a:solidFill>
                  <a:srgbClr val="F5F9FC"/>
                </a:solidFill>
                <a:latin typeface="SimSun"/>
                <a:ea typeface="SimSun"/>
              </a:rPr>
              <a:t>所回答的问题</a:t>
            </a:r>
          </a:p>
        </p:txBody>
      </p:sp>
      <p:sp>
        <p:nvSpPr>
          <p:cNvPr id="24" name="P09_Text_5_社会暴露 vs 仅任务声音"/>
          <p:cNvSpPr txBox="1"/>
          <p:nvPr/>
        </p:nvSpPr>
        <p:spPr>
          <a:xfrm>
            <a:off x="1946928" y="2560789"/>
            <a:ext cx="2760167" cy="438847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975" b="1" spc="-132">
                <a:solidFill>
                  <a:srgbClr val="152253"/>
                </a:solidFill>
                <a:latin typeface="SimSun"/>
                <a:ea typeface="SimSun"/>
              </a:rPr>
              <a:t>社会暴露 vs 仅任务声音</a:t>
            </a:r>
          </a:p>
        </p:txBody>
      </p:sp>
      <p:sp>
        <p:nvSpPr>
          <p:cNvPr id="25" name="P09_Text_6_识别社会线索贡献"/>
          <p:cNvSpPr txBox="1"/>
          <p:nvPr/>
        </p:nvSpPr>
        <p:spPr>
          <a:xfrm>
            <a:off x="8013761" y="2571667"/>
            <a:ext cx="2101825" cy="38648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739" b="0" spc="177">
                <a:solidFill>
                  <a:srgbClr val="172455"/>
                </a:solidFill>
                <a:latin typeface="Microsoft YaHei"/>
                <a:ea typeface="Microsoft YaHei"/>
              </a:rPr>
              <a:t>识别社会线索贡献</a:t>
            </a:r>
          </a:p>
        </p:txBody>
      </p:sp>
      <p:sp>
        <p:nvSpPr>
          <p:cNvPr id="26" name="P09_Text_7_真实示范者 vs 叫声回放"/>
          <p:cNvSpPr txBox="1"/>
          <p:nvPr/>
        </p:nvSpPr>
        <p:spPr>
          <a:xfrm>
            <a:off x="1946928" y="3121637"/>
            <a:ext cx="2762349" cy="443617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997" b="1" spc="-151">
                <a:solidFill>
                  <a:srgbClr val="1E2F5E"/>
                </a:solidFill>
                <a:latin typeface="SimSun"/>
                <a:ea typeface="SimSun"/>
              </a:rPr>
              <a:t>真实示范者</a:t>
            </a:r>
            <a:r>
              <a:rPr sz="1997" b="1" spc="-151">
                <a:solidFill>
                  <a:srgbClr val="3E5582"/>
                </a:solidFill>
                <a:latin typeface="SimSun"/>
                <a:ea typeface="SimSun"/>
              </a:rPr>
              <a:t> </a:t>
            </a:r>
            <a:r>
              <a:rPr sz="1997" b="1" spc="-151">
                <a:solidFill>
                  <a:srgbClr val="132255"/>
                </a:solidFill>
                <a:latin typeface="SimSun"/>
                <a:ea typeface="SimSun"/>
              </a:rPr>
              <a:t>vs</a:t>
            </a:r>
            <a:r>
              <a:rPr sz="1997" b="1" spc="-151">
                <a:solidFill>
                  <a:srgbClr val="5D6E99"/>
                </a:solidFill>
                <a:latin typeface="SimSun"/>
                <a:ea typeface="SimSun"/>
              </a:rPr>
              <a:t> </a:t>
            </a:r>
            <a:r>
              <a:rPr sz="1997" b="1" spc="-151">
                <a:solidFill>
                  <a:srgbClr val="1E2D57"/>
                </a:solidFill>
                <a:latin typeface="SimSun"/>
                <a:ea typeface="SimSun"/>
              </a:rPr>
              <a:t>叫声回放</a:t>
            </a:r>
          </a:p>
        </p:txBody>
      </p:sp>
      <p:sp>
        <p:nvSpPr>
          <p:cNvPr id="27" name="P09_Text_8_识别特定听觉社会信号"/>
          <p:cNvSpPr txBox="1"/>
          <p:nvPr/>
        </p:nvSpPr>
        <p:spPr>
          <a:xfrm>
            <a:off x="7762191" y="3132843"/>
            <a:ext cx="2604964" cy="38648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739" b="0" spc="191">
                <a:solidFill>
                  <a:srgbClr val="102356"/>
                </a:solidFill>
                <a:latin typeface="Microsoft YaHei"/>
                <a:ea typeface="Microsoft YaHei"/>
              </a:rPr>
              <a:t>识别特定听觉社会信号</a:t>
            </a:r>
          </a:p>
        </p:txBody>
      </p:sp>
      <p:sp>
        <p:nvSpPr>
          <p:cNvPr id="28" name="P09_Text_9_皮层抑制 vs 生理盐水"/>
          <p:cNvSpPr txBox="1"/>
          <p:nvPr/>
        </p:nvSpPr>
        <p:spPr>
          <a:xfrm>
            <a:off x="2052660" y="3682812"/>
            <a:ext cx="2550885" cy="443617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997" b="1" spc="-135">
                <a:solidFill>
                  <a:srgbClr val="151E4F"/>
                </a:solidFill>
                <a:latin typeface="SimSun"/>
                <a:ea typeface="SimSun"/>
              </a:rPr>
              <a:t>皮层抑制 vs 生理盐水</a:t>
            </a:r>
          </a:p>
        </p:txBody>
      </p:sp>
      <p:sp>
        <p:nvSpPr>
          <p:cNvPr id="29" name="P09_Text_10_检验皮层活动必要性"/>
          <p:cNvSpPr txBox="1"/>
          <p:nvPr/>
        </p:nvSpPr>
        <p:spPr>
          <a:xfrm>
            <a:off x="7867923" y="3693747"/>
            <a:ext cx="2395304" cy="390428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757" b="0" spc="204">
                <a:solidFill>
                  <a:srgbClr val="1E2C58"/>
                </a:solidFill>
                <a:latin typeface="Microsoft YaHei"/>
                <a:ea typeface="Microsoft YaHei"/>
              </a:rPr>
              <a:t>检验皮层活动必要性</a:t>
            </a:r>
          </a:p>
        </p:txBody>
      </p:sp>
      <p:sp>
        <p:nvSpPr>
          <p:cNvPr id="30" name="P09_Text_11_多巴胺激活 vs 阻断"/>
          <p:cNvSpPr txBox="1"/>
          <p:nvPr/>
        </p:nvSpPr>
        <p:spPr>
          <a:xfrm>
            <a:off x="2183914" y="4243988"/>
            <a:ext cx="2288378" cy="443617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997" b="1" spc="-155">
                <a:solidFill>
                  <a:srgbClr val="1B2A5D"/>
                </a:solidFill>
                <a:latin typeface="SimSun"/>
                <a:ea typeface="SimSun"/>
              </a:rPr>
              <a:t>多巴胺激活 vs 阻断</a:t>
            </a:r>
          </a:p>
        </p:txBody>
      </p:sp>
      <p:sp>
        <p:nvSpPr>
          <p:cNvPr id="31" name="P09_Text_12_检验调制机制"/>
          <p:cNvSpPr txBox="1"/>
          <p:nvPr/>
        </p:nvSpPr>
        <p:spPr>
          <a:xfrm>
            <a:off x="8247100" y="4248899"/>
            <a:ext cx="1652823" cy="425133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913" b="1" spc="0">
                <a:solidFill>
                  <a:srgbClr val="213261"/>
                </a:solidFill>
                <a:latin typeface="SimSun"/>
                <a:ea typeface="SimSun"/>
              </a:rPr>
              <a:t>检验调制机制</a:t>
            </a:r>
          </a:p>
        </p:txBody>
      </p:sp>
      <p:sp>
        <p:nvSpPr>
          <p:cNvPr id="32" name="P09_Text_13_正常听力 vs 不同听损模型"/>
          <p:cNvSpPr txBox="1"/>
          <p:nvPr/>
        </p:nvSpPr>
        <p:spPr>
          <a:xfrm>
            <a:off x="1808383" y="4842553"/>
            <a:ext cx="3033099" cy="42975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934" b="1" spc="-68">
                <a:solidFill>
                  <a:srgbClr val="1E2B57"/>
                </a:solidFill>
                <a:latin typeface="SimSun"/>
                <a:ea typeface="SimSun"/>
              </a:rPr>
              <a:t>正常听力</a:t>
            </a:r>
            <a:r>
              <a:rPr sz="1934" b="1" spc="-68">
                <a:solidFill>
                  <a:srgbClr val="5A6585"/>
                </a:solidFill>
                <a:latin typeface="SimSun"/>
                <a:ea typeface="SimSun"/>
              </a:rPr>
              <a:t> </a:t>
            </a:r>
            <a:r>
              <a:rPr sz="1934" b="1" spc="-68">
                <a:solidFill>
                  <a:srgbClr val="0F1C54"/>
                </a:solidFill>
                <a:latin typeface="SimSun"/>
                <a:ea typeface="SimSun"/>
              </a:rPr>
              <a:t>vs</a:t>
            </a:r>
            <a:r>
              <a:rPr sz="1934" b="1" spc="-68">
                <a:solidFill>
                  <a:srgbClr val="32395E"/>
                </a:solidFill>
                <a:latin typeface="SimSun"/>
                <a:ea typeface="SimSun"/>
              </a:rPr>
              <a:t> </a:t>
            </a:r>
            <a:r>
              <a:rPr sz="1934" b="1" spc="-68">
                <a:solidFill>
                  <a:srgbClr val="122056"/>
                </a:solidFill>
                <a:latin typeface="SimSun"/>
                <a:ea typeface="SimSun"/>
              </a:rPr>
              <a:t>不同听损模型</a:t>
            </a:r>
          </a:p>
        </p:txBody>
      </p:sp>
      <p:sp>
        <p:nvSpPr>
          <p:cNvPr id="33" name="P09_Text_14_界定补偿边界"/>
          <p:cNvSpPr txBox="1"/>
          <p:nvPr/>
        </p:nvSpPr>
        <p:spPr>
          <a:xfrm>
            <a:off x="8254392" y="4837959"/>
            <a:ext cx="1646694" cy="443617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997" b="1" spc="-123">
                <a:solidFill>
                  <a:srgbClr val="1E2A5A"/>
                </a:solidFill>
                <a:latin typeface="SimSun"/>
                <a:ea typeface="SimSun"/>
              </a:rPr>
              <a:t>界定补偿边界</a:t>
            </a:r>
          </a:p>
        </p:txBody>
      </p:sp>
      <p:sp>
        <p:nvSpPr>
          <p:cNvPr id="34" name="P09_Text_15_实施质量：盲法、跨实验者一致性、性别与年龄因"/>
          <p:cNvSpPr txBox="1"/>
          <p:nvPr/>
        </p:nvSpPr>
        <p:spPr>
          <a:xfrm>
            <a:off x="3128211" y="5685901"/>
            <a:ext cx="7169172" cy="512932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309" b="1" spc="68">
                <a:solidFill>
                  <a:srgbClr val="F3F6FB"/>
                </a:solidFill>
                <a:latin typeface="SimSun"/>
                <a:ea typeface="SimSun"/>
              </a:rPr>
              <a:t>实施质量：盲法、跨实验者一致性、性别与年龄因素</a:t>
            </a:r>
          </a:p>
        </p:txBody>
      </p:sp>
      <p:sp>
        <p:nvSpPr>
          <p:cNvPr id="35" name="P09_Text_16_基于NIH/NIDCD公开材料整理"/>
          <p:cNvSpPr txBox="1"/>
          <p:nvPr/>
        </p:nvSpPr>
        <p:spPr>
          <a:xfrm>
            <a:off x="6686641" y="6464746"/>
            <a:ext cx="1750048" cy="208228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937" b="0" spc="10">
                <a:solidFill>
                  <a:srgbClr val="6D7990"/>
                </a:solidFill>
                <a:latin typeface="Microsoft YaHei"/>
                <a:ea typeface="Microsoft YaHei"/>
              </a:rPr>
              <a:t>基于NIH/NIDC</a:t>
            </a:r>
            <a:r>
              <a:rPr sz="937" b="0" spc="10">
                <a:solidFill>
                  <a:srgbClr val="4D5B7D"/>
                </a:solidFill>
                <a:latin typeface="Microsoft YaHei"/>
                <a:ea typeface="Microsoft YaHei"/>
              </a:rPr>
              <a:t>D</a:t>
            </a:r>
            <a:r>
              <a:rPr sz="937" b="0" spc="10">
                <a:solidFill>
                  <a:srgbClr val="68738C"/>
                </a:solidFill>
                <a:latin typeface="Microsoft YaHei"/>
                <a:ea typeface="Microsoft YaHei"/>
              </a:rPr>
              <a:t>公开材料整理</a:t>
            </a:r>
          </a:p>
        </p:txBody>
      </p:sp>
      <p:sp>
        <p:nvSpPr>
          <p:cNvPr id="36" name="P09_Text_17_申请书PDF第39页；评审PDF第4、6、8"/>
          <p:cNvSpPr txBox="1"/>
          <p:nvPr/>
        </p:nvSpPr>
        <p:spPr>
          <a:xfrm>
            <a:off x="8735656" y="6457744"/>
            <a:ext cx="2457359" cy="20406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918" b="0" spc="15">
                <a:solidFill>
                  <a:srgbClr val="69758D"/>
                </a:solidFill>
                <a:latin typeface="Microsoft YaHei"/>
                <a:ea typeface="Microsoft YaHei"/>
              </a:rPr>
              <a:t>申请书PDF第39页；评审PDF第4、6、8页。</a:t>
            </a:r>
          </a:p>
        </p:txBody>
      </p:sp>
      <p:sp>
        <p:nvSpPr>
          <p:cNvPr id="37" name="P09_Text_18_9/12"/>
          <p:cNvSpPr txBox="1"/>
          <p:nvPr/>
        </p:nvSpPr>
        <p:spPr>
          <a:xfrm>
            <a:off x="11601359" y="6462479"/>
            <a:ext cx="358287" cy="241292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86" b="0" spc="-54">
                <a:solidFill>
                  <a:srgbClr val="3B4675"/>
                </a:solidFill>
                <a:latin typeface="Arial"/>
                <a:ea typeface="Arial"/>
              </a:rPr>
              <a:t>9/12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10_Panel_00"/>
          <p:cNvSpPr/>
          <p:nvPr/>
        </p:nvSpPr>
        <p:spPr>
          <a:xfrm>
            <a:off x="204172" y="787103"/>
            <a:ext cx="11798239" cy="481007"/>
          </a:xfrm>
          <a:prstGeom prst="rect">
            <a:avLst/>
          </a:prstGeom>
          <a:gradFill rotWithShape="1">
            <a:gsLst>
              <a:gs pos="0">
                <a:srgbClr val="DDEDFB"/>
              </a:gs>
              <a:gs pos="100000">
                <a:srgbClr val="DDEDFB"/>
              </a:gs>
            </a:gsLst>
            <a:lin ang="0" scaled="1"/>
          </a:gradFill>
          <a:ln w="6985">
            <a:solidFill>
              <a:srgbClr val="D9EC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P10_Panel_01"/>
          <p:cNvSpPr/>
          <p:nvPr/>
        </p:nvSpPr>
        <p:spPr>
          <a:xfrm>
            <a:off x="204172" y="1399294"/>
            <a:ext cx="3835522" cy="3119260"/>
          </a:xfrm>
          <a:prstGeom prst="rect">
            <a:avLst/>
          </a:prstGeom>
          <a:gradFill rotWithShape="1">
            <a:gsLst>
              <a:gs pos="0">
                <a:srgbClr val="FDFEFE"/>
              </a:gs>
              <a:gs pos="100000">
                <a:srgbClr val="FDFEFE"/>
              </a:gs>
            </a:gsLst>
            <a:lin ang="0" scaled="1"/>
          </a:gradFill>
          <a:ln w="6985">
            <a:solidFill>
              <a:srgbClr val="0A63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P10_Panel_02"/>
          <p:cNvSpPr/>
          <p:nvPr/>
        </p:nvSpPr>
        <p:spPr>
          <a:xfrm>
            <a:off x="204172" y="1399294"/>
            <a:ext cx="3835522" cy="429991"/>
          </a:xfrm>
          <a:prstGeom prst="rect">
            <a:avLst/>
          </a:prstGeom>
          <a:gradFill rotWithShape="1">
            <a:gsLst>
              <a:gs pos="0">
                <a:srgbClr val="0A64BB"/>
              </a:gs>
              <a:gs pos="100000">
                <a:srgbClr val="0A64BB"/>
              </a:gs>
            </a:gsLst>
            <a:lin ang="0" scaled="1"/>
          </a:gradFill>
          <a:ln w="6985">
            <a:solidFill>
              <a:srgbClr val="0A63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P10_Panel_03"/>
          <p:cNvSpPr/>
          <p:nvPr/>
        </p:nvSpPr>
        <p:spPr>
          <a:xfrm>
            <a:off x="4178239" y="1399294"/>
            <a:ext cx="3850105" cy="3119260"/>
          </a:xfrm>
          <a:prstGeom prst="rect">
            <a:avLst/>
          </a:prstGeom>
          <a:gradFill rotWithShape="1">
            <a:gsLst>
              <a:gs pos="0">
                <a:srgbClr val="FDFDFE"/>
              </a:gs>
              <a:gs pos="100000">
                <a:srgbClr val="FEFEFE"/>
              </a:gs>
            </a:gsLst>
            <a:lin ang="0" scaled="1"/>
          </a:gradFill>
          <a:ln w="6985">
            <a:solidFill>
              <a:srgbClr val="0864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P10_Panel_04"/>
          <p:cNvSpPr/>
          <p:nvPr/>
        </p:nvSpPr>
        <p:spPr>
          <a:xfrm>
            <a:off x="4178239" y="1399294"/>
            <a:ext cx="3850105" cy="429991"/>
          </a:xfrm>
          <a:prstGeom prst="rect">
            <a:avLst/>
          </a:prstGeom>
          <a:gradFill rotWithShape="1">
            <a:gsLst>
              <a:gs pos="0">
                <a:srgbClr val="0B63BA"/>
              </a:gs>
              <a:gs pos="100000">
                <a:srgbClr val="0A64BC"/>
              </a:gs>
            </a:gsLst>
            <a:lin ang="0" scaled="1"/>
          </a:gradFill>
          <a:ln w="6985">
            <a:solidFill>
              <a:srgbClr val="0864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P10_Panel_05"/>
          <p:cNvSpPr/>
          <p:nvPr/>
        </p:nvSpPr>
        <p:spPr>
          <a:xfrm>
            <a:off x="8166890" y="1399294"/>
            <a:ext cx="3835522" cy="3119260"/>
          </a:xfrm>
          <a:prstGeom prst="rect">
            <a:avLst/>
          </a:prstGeom>
          <a:gradFill rotWithShape="1">
            <a:gsLst>
              <a:gs pos="0">
                <a:srgbClr val="FEFEFE"/>
              </a:gs>
              <a:gs pos="100000">
                <a:srgbClr val="FEFEFE"/>
              </a:gs>
            </a:gsLst>
            <a:lin ang="0" scaled="1"/>
          </a:gradFill>
          <a:ln w="6985">
            <a:solidFill>
              <a:srgbClr val="0A63B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P10_Panel_06"/>
          <p:cNvSpPr/>
          <p:nvPr/>
        </p:nvSpPr>
        <p:spPr>
          <a:xfrm>
            <a:off x="8166890" y="1399294"/>
            <a:ext cx="3835522" cy="429991"/>
          </a:xfrm>
          <a:prstGeom prst="rect">
            <a:avLst/>
          </a:prstGeom>
          <a:gradFill rotWithShape="1">
            <a:gsLst>
              <a:gs pos="0">
                <a:srgbClr val="0B64BC"/>
              </a:gs>
              <a:gs pos="100000">
                <a:srgbClr val="0B64BC"/>
              </a:gs>
            </a:gsLst>
            <a:lin ang="0" scaled="1"/>
          </a:gradFill>
          <a:ln w="6985">
            <a:solidFill>
              <a:srgbClr val="0A63B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P10_Panel_07"/>
          <p:cNvSpPr/>
          <p:nvPr/>
        </p:nvSpPr>
        <p:spPr>
          <a:xfrm>
            <a:off x="204172" y="4686179"/>
            <a:ext cx="5826201" cy="1158791"/>
          </a:xfrm>
          <a:prstGeom prst="rect">
            <a:avLst/>
          </a:prstGeom>
          <a:gradFill rotWithShape="1">
            <a:gsLst>
              <a:gs pos="0">
                <a:srgbClr val="FDFEFE"/>
              </a:gs>
              <a:gs pos="100000">
                <a:srgbClr val="FDFDFE"/>
              </a:gs>
            </a:gsLst>
            <a:lin ang="0" scaled="1"/>
          </a:gradFill>
          <a:ln w="6985">
            <a:solidFill>
              <a:srgbClr val="2070C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P10_Panel_08"/>
          <p:cNvSpPr/>
          <p:nvPr/>
        </p:nvSpPr>
        <p:spPr>
          <a:xfrm>
            <a:off x="204172" y="4686179"/>
            <a:ext cx="5826201" cy="437279"/>
          </a:xfrm>
          <a:prstGeom prst="rect">
            <a:avLst/>
          </a:prstGeom>
          <a:gradFill rotWithShape="1">
            <a:gsLst>
              <a:gs pos="0">
                <a:srgbClr val="0A64BA"/>
              </a:gs>
              <a:gs pos="100000">
                <a:srgbClr val="0C64BA"/>
              </a:gs>
            </a:gsLst>
            <a:lin ang="0" scaled="1"/>
          </a:gradFill>
          <a:ln w="6985">
            <a:solidFill>
              <a:srgbClr val="2070C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P10_Panel_09"/>
          <p:cNvSpPr/>
          <p:nvPr/>
        </p:nvSpPr>
        <p:spPr>
          <a:xfrm>
            <a:off x="6176211" y="4686179"/>
            <a:ext cx="5826201" cy="1158791"/>
          </a:xfrm>
          <a:prstGeom prst="rect">
            <a:avLst/>
          </a:prstGeom>
          <a:gradFill rotWithShape="1">
            <a:gsLst>
              <a:gs pos="0">
                <a:srgbClr val="FDFEFE"/>
              </a:gs>
              <a:gs pos="100000">
                <a:srgbClr val="FCFDFE"/>
              </a:gs>
            </a:gsLst>
            <a:lin ang="0" scaled="1"/>
          </a:gradFill>
          <a:ln w="6985">
            <a:solidFill>
              <a:srgbClr val="075BB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P10_Panel_10"/>
          <p:cNvSpPr/>
          <p:nvPr/>
        </p:nvSpPr>
        <p:spPr>
          <a:xfrm>
            <a:off x="6176211" y="4686179"/>
            <a:ext cx="5826201" cy="437279"/>
          </a:xfrm>
          <a:prstGeom prst="rect">
            <a:avLst/>
          </a:prstGeom>
          <a:gradFill rotWithShape="1">
            <a:gsLst>
              <a:gs pos="0">
                <a:srgbClr val="0A63BA"/>
              </a:gs>
              <a:gs pos="100000">
                <a:srgbClr val="0C63B9"/>
              </a:gs>
            </a:gsLst>
            <a:lin ang="0" scaled="1"/>
          </a:gradFill>
          <a:ln w="6985">
            <a:solidFill>
              <a:srgbClr val="075BB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P10_Panel_11"/>
          <p:cNvSpPr/>
          <p:nvPr/>
        </p:nvSpPr>
        <p:spPr>
          <a:xfrm>
            <a:off x="204172" y="5983441"/>
            <a:ext cx="11798239" cy="437279"/>
          </a:xfrm>
          <a:prstGeom prst="rect">
            <a:avLst/>
          </a:prstGeom>
          <a:gradFill rotWithShape="1">
            <a:gsLst>
              <a:gs pos="0">
                <a:srgbClr val="FCEEEE"/>
              </a:gs>
              <a:gs pos="100000">
                <a:srgbClr val="FCEEEF"/>
              </a:gs>
            </a:gsLst>
            <a:lin ang="0" scaled="1"/>
          </a:gradFill>
          <a:ln w="6985">
            <a:solidFill>
              <a:srgbClr val="ED727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218756" y="655919"/>
            <a:ext cx="11783655" cy="0"/>
          </a:xfrm>
          <a:prstGeom prst="line">
            <a:avLst/>
          </a:prstGeom>
          <a:ln w="12700">
            <a:solidFill>
              <a:srgbClr val="136F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252172" y="6617496"/>
            <a:ext cx="765646" cy="0"/>
          </a:xfrm>
          <a:prstGeom prst="line">
            <a:avLst/>
          </a:prstGeom>
          <a:ln w="12700">
            <a:solidFill>
              <a:srgbClr val="B6C8E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10_Illustration_01_LabelBackground_18"/>
          <p:cNvSpPr/>
          <p:nvPr/>
        </p:nvSpPr>
        <p:spPr>
          <a:xfrm>
            <a:off x="277091" y="3330612"/>
            <a:ext cx="721895" cy="189488"/>
          </a:xfrm>
          <a:prstGeom prst="rect">
            <a:avLst/>
          </a:prstGeom>
          <a:solidFill>
            <a:srgbClr val="FCFD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P10_Illustration_01_LabelBackground_19"/>
          <p:cNvSpPr/>
          <p:nvPr/>
        </p:nvSpPr>
        <p:spPr>
          <a:xfrm>
            <a:off x="3274048" y="3330612"/>
            <a:ext cx="576057" cy="174912"/>
          </a:xfrm>
          <a:prstGeom prst="rect">
            <a:avLst/>
          </a:prstGeom>
          <a:solidFill>
            <a:srgbClr val="FCFD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10_Illustration_01" descr="slide_010.png"/>
          <p:cNvPicPr>
            <a:picLocks noChangeAspect="1"/>
          </p:cNvPicPr>
          <p:nvPr/>
        </p:nvPicPr>
        <p:blipFill>
          <a:blip r:embed="rId2"/>
          <a:srcRect l="2093" t="40064" r="67165" b="34219"/>
          <a:stretch>
            <a:fillRect/>
          </a:stretch>
        </p:blipFill>
        <p:spPr>
          <a:xfrm>
            <a:off x="255215" y="2747573"/>
            <a:ext cx="3748019" cy="1763694"/>
          </a:xfrm>
          <a:custGeom>
            <a:avLst/>
            <a:gdLst/>
            <a:ahLst/>
            <a:cxnLst/>
            <a:rect l="0" t="0" r="r" b="b"/>
            <a:pathLst>
              <a:path w="100000" h="100000" stroke="0" extrusionOk="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  <a:moveTo>
                  <a:pt x="584" y="33058"/>
                </a:moveTo>
                <a:lnTo>
                  <a:pt x="584" y="43802"/>
                </a:lnTo>
                <a:lnTo>
                  <a:pt x="19844" y="43802"/>
                </a:lnTo>
                <a:lnTo>
                  <a:pt x="19844" y="33058"/>
                </a:lnTo>
                <a:close/>
                <a:moveTo>
                  <a:pt x="80545" y="33058"/>
                </a:moveTo>
                <a:lnTo>
                  <a:pt x="80545" y="42975"/>
                </a:lnTo>
                <a:lnTo>
                  <a:pt x="95914" y="42975"/>
                </a:lnTo>
                <a:lnTo>
                  <a:pt x="95914" y="33058"/>
                </a:lnTo>
                <a:close/>
              </a:path>
            </a:pathLst>
          </a:custGeom>
        </p:spPr>
      </p:pic>
      <p:sp>
        <p:nvSpPr>
          <p:cNvPr id="19" name="P10_Illustration_02_LabelBackground_14"/>
          <p:cNvSpPr/>
          <p:nvPr/>
        </p:nvSpPr>
        <p:spPr>
          <a:xfrm>
            <a:off x="5928287" y="2893333"/>
            <a:ext cx="510431" cy="160336"/>
          </a:xfrm>
          <a:prstGeom prst="rect">
            <a:avLst/>
          </a:prstGeom>
          <a:solidFill>
            <a:srgbClr val="FAFB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P10_Illustration_02_LabelBackground_15"/>
          <p:cNvSpPr/>
          <p:nvPr/>
        </p:nvSpPr>
        <p:spPr>
          <a:xfrm>
            <a:off x="7284574" y="2849605"/>
            <a:ext cx="401053" cy="160336"/>
          </a:xfrm>
          <a:prstGeom prst="rect">
            <a:avLst/>
          </a:prstGeom>
          <a:solidFill>
            <a:srgbClr val="FDFD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P10_Illustration_02_LabelBackground_21"/>
          <p:cNvSpPr/>
          <p:nvPr/>
        </p:nvSpPr>
        <p:spPr>
          <a:xfrm>
            <a:off x="4703254" y="4183307"/>
            <a:ext cx="328134" cy="196776"/>
          </a:xfrm>
          <a:prstGeom prst="rect">
            <a:avLst/>
          </a:prstGeom>
          <a:solidFill>
            <a:srgbClr val="FBFD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P10_Illustration_02_LabelBackground_22"/>
          <p:cNvSpPr/>
          <p:nvPr/>
        </p:nvSpPr>
        <p:spPr>
          <a:xfrm>
            <a:off x="5738699" y="4190595"/>
            <a:ext cx="641684" cy="189488"/>
          </a:xfrm>
          <a:prstGeom prst="rect">
            <a:avLst/>
          </a:prstGeom>
          <a:solidFill>
            <a:srgbClr val="FCFD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P10_Illustration_02_LabelBackground_23"/>
          <p:cNvSpPr/>
          <p:nvPr/>
        </p:nvSpPr>
        <p:spPr>
          <a:xfrm>
            <a:off x="7058526" y="4190595"/>
            <a:ext cx="772938" cy="189488"/>
          </a:xfrm>
          <a:prstGeom prst="rect">
            <a:avLst/>
          </a:prstGeom>
          <a:solidFill>
            <a:srgbClr val="FCFD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10_Illustration_02" descr="slide_010.png"/>
          <p:cNvPicPr>
            <a:picLocks noChangeAspect="1"/>
          </p:cNvPicPr>
          <p:nvPr/>
        </p:nvPicPr>
        <p:blipFill>
          <a:blip r:embed="rId2"/>
          <a:srcRect l="35108" t="39957" r="34390" b="34431"/>
          <a:stretch>
            <a:fillRect/>
          </a:stretch>
        </p:blipFill>
        <p:spPr>
          <a:xfrm>
            <a:off x="4280325" y="2740285"/>
            <a:ext cx="3718852" cy="1756406"/>
          </a:xfrm>
          <a:custGeom>
            <a:avLst/>
            <a:gdLst/>
            <a:ahLst/>
            <a:cxnLst/>
            <a:rect l="0" t="0" r="r" b="b"/>
            <a:pathLst>
              <a:path w="100000" h="100000" stroke="0" extrusionOk="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  <a:moveTo>
                  <a:pt x="44314" y="8714"/>
                </a:moveTo>
                <a:lnTo>
                  <a:pt x="44314" y="17842"/>
                </a:lnTo>
                <a:lnTo>
                  <a:pt x="58039" y="17842"/>
                </a:lnTo>
                <a:lnTo>
                  <a:pt x="58039" y="8714"/>
                </a:lnTo>
                <a:close/>
                <a:moveTo>
                  <a:pt x="80784" y="6224"/>
                </a:moveTo>
                <a:lnTo>
                  <a:pt x="80784" y="15353"/>
                </a:lnTo>
                <a:lnTo>
                  <a:pt x="91569" y="15353"/>
                </a:lnTo>
                <a:lnTo>
                  <a:pt x="91569" y="6224"/>
                </a:lnTo>
                <a:close/>
                <a:moveTo>
                  <a:pt x="11373" y="82158"/>
                </a:moveTo>
                <a:lnTo>
                  <a:pt x="11373" y="93361"/>
                </a:lnTo>
                <a:lnTo>
                  <a:pt x="20196" y="93361"/>
                </a:lnTo>
                <a:lnTo>
                  <a:pt x="20196" y="82158"/>
                </a:lnTo>
                <a:close/>
                <a:moveTo>
                  <a:pt x="39216" y="82573"/>
                </a:moveTo>
                <a:lnTo>
                  <a:pt x="39216" y="93361"/>
                </a:lnTo>
                <a:lnTo>
                  <a:pt x="56471" y="93361"/>
                </a:lnTo>
                <a:lnTo>
                  <a:pt x="56471" y="82573"/>
                </a:lnTo>
                <a:close/>
                <a:moveTo>
                  <a:pt x="74706" y="82573"/>
                </a:moveTo>
                <a:lnTo>
                  <a:pt x="74706" y="93361"/>
                </a:lnTo>
                <a:lnTo>
                  <a:pt x="95490" y="93361"/>
                </a:lnTo>
                <a:lnTo>
                  <a:pt x="95490" y="82573"/>
                </a:lnTo>
                <a:close/>
              </a:path>
            </a:pathLst>
          </a:custGeom>
        </p:spPr>
      </p:pic>
      <p:sp>
        <p:nvSpPr>
          <p:cNvPr id="25" name="P10_Illustration_03_LabelBackground_16"/>
          <p:cNvSpPr/>
          <p:nvPr/>
        </p:nvSpPr>
        <p:spPr>
          <a:xfrm>
            <a:off x="11280517" y="2864181"/>
            <a:ext cx="525014" cy="160336"/>
          </a:xfrm>
          <a:prstGeom prst="rect">
            <a:avLst/>
          </a:prstGeom>
          <a:solidFill>
            <a:srgbClr val="FDF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P10_Illustration_03_LabelBackground_20"/>
          <p:cNvSpPr/>
          <p:nvPr/>
        </p:nvSpPr>
        <p:spPr>
          <a:xfrm>
            <a:off x="10070067" y="3913651"/>
            <a:ext cx="1669837" cy="196776"/>
          </a:xfrm>
          <a:prstGeom prst="rect">
            <a:avLst/>
          </a:prstGeom>
          <a:solidFill>
            <a:srgbClr val="FCFD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P10_Illustration_03_LabelBackground_24"/>
          <p:cNvSpPr/>
          <p:nvPr/>
        </p:nvSpPr>
        <p:spPr>
          <a:xfrm>
            <a:off x="8874201" y="4125003"/>
            <a:ext cx="714603" cy="174912"/>
          </a:xfrm>
          <a:prstGeom prst="rect">
            <a:avLst/>
          </a:prstGeom>
          <a:solidFill>
            <a:srgbClr val="FCFD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P10_Illustration_03_LabelBackground_25"/>
          <p:cNvSpPr/>
          <p:nvPr/>
        </p:nvSpPr>
        <p:spPr>
          <a:xfrm>
            <a:off x="10077359" y="4168731"/>
            <a:ext cx="1742756" cy="182200"/>
          </a:xfrm>
          <a:prstGeom prst="rect">
            <a:avLst/>
          </a:prstGeom>
          <a:solidFill>
            <a:srgbClr val="FCFD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P10_Illustration_03" descr="slide_010.png"/>
          <p:cNvPicPr>
            <a:picLocks noChangeAspect="1"/>
          </p:cNvPicPr>
          <p:nvPr/>
        </p:nvPicPr>
        <p:blipFill>
          <a:blip r:embed="rId2"/>
          <a:srcRect l="67943" t="40064" r="2811" b="34325"/>
          <a:stretch>
            <a:fillRect/>
          </a:stretch>
        </p:blipFill>
        <p:spPr>
          <a:xfrm>
            <a:off x="8283560" y="2747573"/>
            <a:ext cx="3565722" cy="1756406"/>
          </a:xfrm>
          <a:custGeom>
            <a:avLst/>
            <a:gdLst/>
            <a:ahLst/>
            <a:cxnLst/>
            <a:rect l="0" t="0" r="r" b="b"/>
            <a:pathLst>
              <a:path w="100000" h="100000" stroke="0" extrusionOk="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  <a:moveTo>
                  <a:pt x="84049" y="6639"/>
                </a:moveTo>
                <a:lnTo>
                  <a:pt x="84049" y="15768"/>
                </a:lnTo>
                <a:lnTo>
                  <a:pt x="98773" y="15768"/>
                </a:lnTo>
                <a:lnTo>
                  <a:pt x="98773" y="6639"/>
                </a:lnTo>
                <a:close/>
                <a:moveTo>
                  <a:pt x="50102" y="66390"/>
                </a:moveTo>
                <a:lnTo>
                  <a:pt x="50102" y="77593"/>
                </a:lnTo>
                <a:lnTo>
                  <a:pt x="96933" y="77593"/>
                </a:lnTo>
                <a:lnTo>
                  <a:pt x="96933" y="66390"/>
                </a:lnTo>
                <a:close/>
                <a:moveTo>
                  <a:pt x="16564" y="78423"/>
                </a:moveTo>
                <a:lnTo>
                  <a:pt x="16564" y="88382"/>
                </a:lnTo>
                <a:lnTo>
                  <a:pt x="36605" y="88382"/>
                </a:lnTo>
                <a:lnTo>
                  <a:pt x="36605" y="78423"/>
                </a:lnTo>
                <a:close/>
                <a:moveTo>
                  <a:pt x="50307" y="80913"/>
                </a:moveTo>
                <a:lnTo>
                  <a:pt x="50307" y="91286"/>
                </a:lnTo>
                <a:lnTo>
                  <a:pt x="99182" y="91286"/>
                </a:lnTo>
                <a:lnTo>
                  <a:pt x="99182" y="80913"/>
                </a:lnTo>
                <a:close/>
              </a:path>
            </a:pathLst>
          </a:custGeom>
        </p:spPr>
      </p:pic>
      <p:sp>
        <p:nvSpPr>
          <p:cNvPr id="30" name="P10_Text_0_3.2 创新设计与研究基础"/>
          <p:cNvSpPr txBox="1"/>
          <p:nvPr/>
        </p:nvSpPr>
        <p:spPr>
          <a:xfrm>
            <a:off x="255215" y="94039"/>
            <a:ext cx="4814905" cy="754268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3395" b="1" spc="-180">
                <a:solidFill>
                  <a:srgbClr val="0B479D"/>
                </a:solidFill>
                <a:latin typeface="SimSun"/>
                <a:ea typeface="SimSun"/>
              </a:rPr>
              <a:t>3.2</a:t>
            </a:r>
            <a:r>
              <a:rPr sz="3395" b="1" spc="-180">
                <a:solidFill>
                  <a:srgbClr val="2F569E"/>
                </a:solidFill>
                <a:latin typeface="SimSun"/>
                <a:ea typeface="SimSun"/>
              </a:rPr>
              <a:t> </a:t>
            </a:r>
            <a:r>
              <a:rPr sz="3395" b="1" spc="-180">
                <a:solidFill>
                  <a:srgbClr val="07479E"/>
                </a:solidFill>
                <a:latin typeface="SimSun"/>
                <a:ea typeface="SimSun"/>
              </a:rPr>
              <a:t>创新设计与研究基础</a:t>
            </a:r>
          </a:p>
        </p:txBody>
      </p:sp>
      <p:sp>
        <p:nvSpPr>
          <p:cNvPr id="31" name="P10_Text_1_三项创新围绕同一科学问题展开"/>
          <p:cNvSpPr txBox="1"/>
          <p:nvPr/>
        </p:nvSpPr>
        <p:spPr>
          <a:xfrm>
            <a:off x="4061569" y="860688"/>
            <a:ext cx="4307219" cy="521131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346" b="1" spc="-62">
                <a:solidFill>
                  <a:srgbClr val="0A65B9"/>
                </a:solidFill>
                <a:latin typeface="SimSun"/>
                <a:ea typeface="SimSun"/>
              </a:rPr>
              <a:t>三项创新围绕同一科学问题展开</a:t>
            </a:r>
          </a:p>
        </p:txBody>
      </p:sp>
      <p:sp>
        <p:nvSpPr>
          <p:cNvPr id="32" name="P10_Text_2_范式创新：将社会声音线索引入听觉学习"/>
          <p:cNvSpPr txBox="1"/>
          <p:nvPr/>
        </p:nvSpPr>
        <p:spPr>
          <a:xfrm>
            <a:off x="401053" y="1500621"/>
            <a:ext cx="3533968" cy="32913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81" b="0" spc="-2">
                <a:solidFill>
                  <a:srgbClr val="F7FBFD"/>
                </a:solidFill>
                <a:latin typeface="SimSun"/>
                <a:ea typeface="SimSun"/>
              </a:rPr>
              <a:t>范式创新：将社会声音线索引入听觉学习</a:t>
            </a:r>
          </a:p>
        </p:txBody>
      </p:sp>
      <p:sp>
        <p:nvSpPr>
          <p:cNvPr id="33" name="P10_Text_3_跨层测量：同一个体内联系神经与行为变化"/>
          <p:cNvSpPr txBox="1"/>
          <p:nvPr/>
        </p:nvSpPr>
        <p:spPr>
          <a:xfrm>
            <a:off x="4353244" y="1507664"/>
            <a:ext cx="3644982" cy="332713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97" b="0" spc="-53">
                <a:solidFill>
                  <a:srgbClr val="F6FAFD"/>
                </a:solidFill>
                <a:latin typeface="SimSun"/>
                <a:ea typeface="SimSun"/>
              </a:rPr>
              <a:t>跨层测量：同一个体内联系神经与行为变化</a:t>
            </a:r>
          </a:p>
        </p:txBody>
      </p:sp>
      <p:sp>
        <p:nvSpPr>
          <p:cNvPr id="34" name="P10_Text_4_应用拓展：把机制检验延伸至发育性听损"/>
          <p:cNvSpPr txBox="1"/>
          <p:nvPr/>
        </p:nvSpPr>
        <p:spPr>
          <a:xfrm>
            <a:off x="8385646" y="1508849"/>
            <a:ext cx="3476652" cy="315421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19" b="0" spc="40">
                <a:solidFill>
                  <a:srgbClr val="F4FAFE"/>
                </a:solidFill>
                <a:latin typeface="SimSun"/>
                <a:ea typeface="SimSun"/>
              </a:rPr>
              <a:t>应用拓展：把机制检验延伸至发育性听损</a:t>
            </a:r>
          </a:p>
        </p:txBody>
      </p:sp>
      <p:sp>
        <p:nvSpPr>
          <p:cNvPr id="35" name="P10_Text_5_在听觉学习范式中引入示范者叫声与任务"/>
          <p:cNvSpPr txBox="1"/>
          <p:nvPr/>
        </p:nvSpPr>
        <p:spPr>
          <a:xfrm>
            <a:off x="393761" y="1955413"/>
            <a:ext cx="3536257" cy="28631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88" b="0" spc="213">
                <a:solidFill>
                  <a:srgbClr val="2A2A2B"/>
                </a:solidFill>
                <a:latin typeface="Microsoft YaHei"/>
                <a:ea typeface="Microsoft YaHei"/>
              </a:rPr>
              <a:t>在听觉学习范式中引入</a:t>
            </a:r>
            <a:r>
              <a:rPr sz="1288" b="0" spc="213">
                <a:solidFill>
                  <a:srgbClr val="E02424"/>
                </a:solidFill>
                <a:latin typeface="Microsoft YaHei"/>
                <a:ea typeface="Microsoft YaHei"/>
              </a:rPr>
              <a:t>示范者叫声</a:t>
            </a:r>
            <a:r>
              <a:rPr sz="1288" b="0" spc="213">
                <a:solidFill>
                  <a:srgbClr val="35373B"/>
                </a:solidFill>
                <a:latin typeface="Microsoft YaHei"/>
                <a:ea typeface="Microsoft YaHei"/>
              </a:rPr>
              <a:t>与</a:t>
            </a:r>
            <a:r>
              <a:rPr sz="1288" b="0" spc="213">
                <a:solidFill>
                  <a:srgbClr val="DD2B2A"/>
                </a:solidFill>
                <a:latin typeface="Microsoft YaHei"/>
                <a:ea typeface="Microsoft YaHei"/>
              </a:rPr>
              <a:t>任务</a:t>
            </a:r>
          </a:p>
        </p:txBody>
      </p:sp>
      <p:sp>
        <p:nvSpPr>
          <p:cNvPr id="36" name="P10_Text_6_在同一个体内，结合行为学与神经生理学测量，"/>
          <p:cNvSpPr txBox="1"/>
          <p:nvPr/>
        </p:nvSpPr>
        <p:spPr>
          <a:xfrm>
            <a:off x="4331368" y="1948323"/>
            <a:ext cx="3637021" cy="283422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75" b="0" spc="41">
                <a:solidFill>
                  <a:srgbClr val="373639"/>
                </a:solidFill>
                <a:latin typeface="Microsoft YaHei"/>
                <a:ea typeface="Microsoft YaHei"/>
              </a:rPr>
              <a:t>在同</a:t>
            </a:r>
            <a:r>
              <a:rPr sz="1275" b="0" spc="41">
                <a:solidFill>
                  <a:srgbClr val="69676A"/>
                </a:solidFill>
                <a:latin typeface="Microsoft YaHei"/>
                <a:ea typeface="Microsoft YaHei"/>
              </a:rPr>
              <a:t>一</a:t>
            </a:r>
            <a:r>
              <a:rPr sz="1275" b="0" spc="41">
                <a:solidFill>
                  <a:srgbClr val="2E2D2F"/>
                </a:solidFill>
                <a:latin typeface="Microsoft YaHei"/>
                <a:ea typeface="Microsoft YaHei"/>
              </a:rPr>
              <a:t>个体内</a:t>
            </a:r>
            <a:r>
              <a:rPr sz="1275" b="0" spc="41">
                <a:solidFill>
                  <a:srgbClr val="7A7B7F"/>
                </a:solidFill>
                <a:latin typeface="Microsoft YaHei"/>
                <a:ea typeface="Microsoft YaHei"/>
              </a:rPr>
              <a:t>，</a:t>
            </a:r>
            <a:r>
              <a:rPr sz="1275" b="0" spc="41">
                <a:solidFill>
                  <a:srgbClr val="3F3D42"/>
                </a:solidFill>
                <a:latin typeface="Microsoft YaHei"/>
                <a:ea typeface="Microsoft YaHei"/>
              </a:rPr>
              <a:t>结合</a:t>
            </a:r>
            <a:r>
              <a:rPr sz="1275" b="0" spc="41">
                <a:solidFill>
                  <a:srgbClr val="DF171D"/>
                </a:solidFill>
                <a:latin typeface="Microsoft YaHei"/>
                <a:ea typeface="Microsoft YaHei"/>
              </a:rPr>
              <a:t>行为学</a:t>
            </a:r>
            <a:r>
              <a:rPr sz="1275" b="0" spc="41">
                <a:solidFill>
                  <a:srgbClr val="DB3A3B"/>
                </a:solidFill>
                <a:latin typeface="Microsoft YaHei"/>
                <a:ea typeface="Microsoft YaHei"/>
              </a:rPr>
              <a:t>与</a:t>
            </a:r>
            <a:r>
              <a:rPr sz="1275" b="0" spc="41">
                <a:solidFill>
                  <a:srgbClr val="DC1F1E"/>
                </a:solidFill>
                <a:latin typeface="Microsoft YaHei"/>
                <a:ea typeface="Microsoft YaHei"/>
              </a:rPr>
              <a:t>神经生理学测</a:t>
            </a:r>
            <a:r>
              <a:rPr sz="1275" b="0" spc="41">
                <a:solidFill>
                  <a:srgbClr val="383939"/>
                </a:solidFill>
                <a:latin typeface="Microsoft YaHei"/>
                <a:ea typeface="Microsoft YaHei"/>
              </a:rPr>
              <a:t>量</a:t>
            </a:r>
            <a:r>
              <a:rPr sz="1275" b="0" spc="41">
                <a:solidFill>
                  <a:srgbClr val="616263"/>
                </a:solidFill>
                <a:latin typeface="Microsoft YaHei"/>
                <a:ea typeface="Microsoft YaHei"/>
              </a:rPr>
              <a:t>，</a:t>
            </a:r>
          </a:p>
        </p:txBody>
      </p:sp>
      <p:sp>
        <p:nvSpPr>
          <p:cNvPr id="37" name="P10_Text_7_在正常听觉学习的机制框架下，进一步探索"/>
          <p:cNvSpPr txBox="1"/>
          <p:nvPr/>
        </p:nvSpPr>
        <p:spPr>
          <a:xfrm>
            <a:off x="8378354" y="1949206"/>
            <a:ext cx="3390497" cy="270539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17" b="0" spc="143">
                <a:solidFill>
                  <a:srgbClr val="343435"/>
                </a:solidFill>
                <a:latin typeface="Microsoft YaHei"/>
                <a:ea typeface="Microsoft YaHei"/>
              </a:rPr>
              <a:t>在</a:t>
            </a:r>
            <a:r>
              <a:rPr sz="1217" b="0" spc="143">
                <a:solidFill>
                  <a:srgbClr val="5C5A5D"/>
                </a:solidFill>
                <a:latin typeface="Microsoft YaHei"/>
                <a:ea typeface="Microsoft YaHei"/>
              </a:rPr>
              <a:t>正</a:t>
            </a:r>
            <a:r>
              <a:rPr sz="1217" b="0" spc="143">
                <a:solidFill>
                  <a:srgbClr val="454447"/>
                </a:solidFill>
                <a:latin typeface="Microsoft YaHei"/>
                <a:ea typeface="Microsoft YaHei"/>
              </a:rPr>
              <a:t>常听觉学习的</a:t>
            </a:r>
            <a:r>
              <a:rPr sz="1217" b="0" spc="143">
                <a:solidFill>
                  <a:srgbClr val="2D2E32"/>
                </a:solidFill>
                <a:latin typeface="Microsoft YaHei"/>
                <a:ea typeface="Microsoft YaHei"/>
              </a:rPr>
              <a:t>机</a:t>
            </a:r>
            <a:r>
              <a:rPr sz="1217" b="0" spc="143">
                <a:solidFill>
                  <a:srgbClr val="48464A"/>
                </a:solidFill>
                <a:latin typeface="Microsoft YaHei"/>
                <a:ea typeface="Microsoft YaHei"/>
              </a:rPr>
              <a:t>制</a:t>
            </a:r>
            <a:r>
              <a:rPr sz="1217" b="0" spc="143">
                <a:solidFill>
                  <a:srgbClr val="2E2E32"/>
                </a:solidFill>
                <a:latin typeface="Microsoft YaHei"/>
                <a:ea typeface="Microsoft YaHei"/>
              </a:rPr>
              <a:t>框架下，进</a:t>
            </a:r>
            <a:r>
              <a:rPr sz="1217" b="0" spc="143">
                <a:solidFill>
                  <a:srgbClr val="7E7F80"/>
                </a:solidFill>
                <a:latin typeface="Microsoft YaHei"/>
                <a:ea typeface="Microsoft YaHei"/>
              </a:rPr>
              <a:t>一</a:t>
            </a:r>
            <a:r>
              <a:rPr sz="1217" b="0" spc="143">
                <a:solidFill>
                  <a:srgbClr val="333234"/>
                </a:solidFill>
                <a:latin typeface="Microsoft YaHei"/>
                <a:ea typeface="Microsoft YaHei"/>
              </a:rPr>
              <a:t>步探索</a:t>
            </a:r>
          </a:p>
        </p:txBody>
      </p:sp>
      <p:sp>
        <p:nvSpPr>
          <p:cNvPr id="38" name="P10_Text_8_声音，研究社会经验如何影响听觉皮层"/>
          <p:cNvSpPr txBox="1"/>
          <p:nvPr/>
        </p:nvSpPr>
        <p:spPr>
          <a:xfrm>
            <a:off x="386469" y="2208924"/>
            <a:ext cx="3400882" cy="309188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391" b="0" spc="125">
                <a:solidFill>
                  <a:srgbClr val="DA1D1C"/>
                </a:solidFill>
                <a:latin typeface="Microsoft YaHei"/>
                <a:ea typeface="Microsoft YaHei"/>
              </a:rPr>
              <a:t>声音</a:t>
            </a:r>
            <a:r>
              <a:rPr sz="1391" b="0" spc="125">
                <a:solidFill>
                  <a:srgbClr val="383B38"/>
                </a:solidFill>
                <a:latin typeface="Microsoft YaHei"/>
                <a:ea typeface="Microsoft YaHei"/>
              </a:rPr>
              <a:t>，研究社会经验如何影响听觉皮层</a:t>
            </a:r>
          </a:p>
        </p:txBody>
      </p:sp>
      <p:sp>
        <p:nvSpPr>
          <p:cNvPr id="39" name="P10_Text_9_系统解析听觉学习过程中行为表现、皮层神经"/>
          <p:cNvSpPr txBox="1"/>
          <p:nvPr/>
        </p:nvSpPr>
        <p:spPr>
          <a:xfrm>
            <a:off x="4338660" y="2204097"/>
            <a:ext cx="3559472" cy="27330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30" b="0" spc="128">
                <a:solidFill>
                  <a:srgbClr val="383A3B"/>
                </a:solidFill>
                <a:latin typeface="Microsoft YaHei"/>
                <a:ea typeface="Microsoft YaHei"/>
              </a:rPr>
              <a:t>系统解析听觉学习过程中行为表现、皮层神经</a:t>
            </a:r>
          </a:p>
        </p:txBody>
      </p:sp>
      <p:sp>
        <p:nvSpPr>
          <p:cNvPr id="40" name="P10_Text_10_社会经验与多巴胺机制是否有助于发育性听损"/>
          <p:cNvSpPr txBox="1"/>
          <p:nvPr/>
        </p:nvSpPr>
        <p:spPr>
          <a:xfrm>
            <a:off x="8378354" y="2204286"/>
            <a:ext cx="3558210" cy="270539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17" b="0" spc="141">
                <a:solidFill>
                  <a:srgbClr val="373739"/>
                </a:solidFill>
                <a:latin typeface="Microsoft YaHei"/>
                <a:ea typeface="Microsoft YaHei"/>
              </a:rPr>
              <a:t>社会经验与多巴胺机制是否有助于</a:t>
            </a:r>
            <a:r>
              <a:rPr sz="1217" b="0" spc="141">
                <a:solidFill>
                  <a:srgbClr val="DB1D23"/>
                </a:solidFill>
                <a:latin typeface="Microsoft YaHei"/>
                <a:ea typeface="Microsoft YaHei"/>
              </a:rPr>
              <a:t>发育性听损</a:t>
            </a:r>
          </a:p>
        </p:txBody>
      </p:sp>
      <p:sp>
        <p:nvSpPr>
          <p:cNvPr id="41" name="P10_Text_11_可塑性。"/>
          <p:cNvSpPr txBox="1"/>
          <p:nvPr/>
        </p:nvSpPr>
        <p:spPr>
          <a:xfrm>
            <a:off x="386469" y="2478828"/>
            <a:ext cx="774153" cy="30556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375" b="0" spc="-169">
                <a:solidFill>
                  <a:srgbClr val="585959"/>
                </a:solidFill>
                <a:latin typeface="Microsoft YaHei"/>
                <a:ea typeface="Microsoft YaHei"/>
              </a:rPr>
              <a:t>可</a:t>
            </a:r>
            <a:r>
              <a:rPr sz="1375" b="0" spc="-169">
                <a:solidFill>
                  <a:srgbClr val="404040"/>
                </a:solidFill>
                <a:latin typeface="Microsoft YaHei"/>
                <a:ea typeface="Microsoft YaHei"/>
              </a:rPr>
              <a:t>塑性。</a:t>
            </a:r>
          </a:p>
        </p:txBody>
      </p:sp>
      <p:sp>
        <p:nvSpPr>
          <p:cNvPr id="42" name="P10_Text_12_活动与多巴胺机制的相互关系。"/>
          <p:cNvSpPr txBox="1"/>
          <p:nvPr/>
        </p:nvSpPr>
        <p:spPr>
          <a:xfrm>
            <a:off x="4331368" y="2450996"/>
            <a:ext cx="2442477" cy="28631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88" b="0" spc="12">
                <a:solidFill>
                  <a:srgbClr val="3E3F43"/>
                </a:solidFill>
                <a:latin typeface="Microsoft YaHei"/>
                <a:ea typeface="Microsoft YaHei"/>
              </a:rPr>
              <a:t>活动</a:t>
            </a:r>
            <a:r>
              <a:rPr sz="1288" b="0" spc="12">
                <a:solidFill>
                  <a:srgbClr val="222427"/>
                </a:solidFill>
                <a:latin typeface="Microsoft YaHei"/>
                <a:ea typeface="Microsoft YaHei"/>
              </a:rPr>
              <a:t>与</a:t>
            </a:r>
            <a:r>
              <a:rPr sz="1288" b="0" spc="12">
                <a:solidFill>
                  <a:srgbClr val="E01E22"/>
                </a:solidFill>
                <a:latin typeface="Microsoft YaHei"/>
                <a:ea typeface="Microsoft YaHei"/>
              </a:rPr>
              <a:t>多巴胺机制</a:t>
            </a:r>
            <a:r>
              <a:rPr sz="1288" b="0" spc="12">
                <a:solidFill>
                  <a:srgbClr val="343535"/>
                </a:solidFill>
                <a:latin typeface="Microsoft YaHei"/>
                <a:ea typeface="Microsoft YaHei"/>
              </a:rPr>
              <a:t>的相互关系。</a:t>
            </a:r>
          </a:p>
        </p:txBody>
      </p:sp>
      <p:sp>
        <p:nvSpPr>
          <p:cNvPr id="43" name="P10_Text_13_个体的听觉皮层可塑性与功能恢复。"/>
          <p:cNvSpPr txBox="1"/>
          <p:nvPr/>
        </p:nvSpPr>
        <p:spPr>
          <a:xfrm>
            <a:off x="8385646" y="2459177"/>
            <a:ext cx="2771951" cy="27330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30" b="0" spc="77">
                <a:solidFill>
                  <a:srgbClr val="323236"/>
                </a:solidFill>
                <a:latin typeface="Microsoft YaHei"/>
                <a:ea typeface="Microsoft YaHei"/>
              </a:rPr>
              <a:t>个体的听觉皮层可塑</a:t>
            </a:r>
            <a:r>
              <a:rPr sz="1230" b="0" spc="77">
                <a:solidFill>
                  <a:srgbClr val="4B4A4D"/>
                </a:solidFill>
                <a:latin typeface="Microsoft YaHei"/>
                <a:ea typeface="Microsoft YaHei"/>
              </a:rPr>
              <a:t>性</a:t>
            </a:r>
            <a:r>
              <a:rPr sz="1230" b="0" spc="77">
                <a:solidFill>
                  <a:srgbClr val="333334"/>
                </a:solidFill>
                <a:latin typeface="Microsoft YaHei"/>
                <a:ea typeface="Microsoft YaHei"/>
              </a:rPr>
              <a:t>与功能恢复。</a:t>
            </a:r>
          </a:p>
        </p:txBody>
      </p:sp>
      <p:sp>
        <p:nvSpPr>
          <p:cNvPr id="44" name="P10_Text_14_听觉皮层"/>
          <p:cNvSpPr txBox="1"/>
          <p:nvPr/>
        </p:nvSpPr>
        <p:spPr>
          <a:xfrm>
            <a:off x="5950163" y="2900918"/>
            <a:ext cx="576057" cy="208228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937" b="0" spc="-25">
                <a:solidFill>
                  <a:srgbClr val="4475BA"/>
                </a:solidFill>
                <a:latin typeface="Microsoft YaHei"/>
                <a:ea typeface="Microsoft YaHei"/>
              </a:rPr>
              <a:t>听觉皮层</a:t>
            </a:r>
          </a:p>
        </p:txBody>
      </p:sp>
      <p:sp>
        <p:nvSpPr>
          <p:cNvPr id="45" name="P10_Text_15_多巴胺"/>
          <p:cNvSpPr txBox="1"/>
          <p:nvPr/>
        </p:nvSpPr>
        <p:spPr>
          <a:xfrm>
            <a:off x="7306450" y="2857043"/>
            <a:ext cx="466679" cy="21037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947" b="0" spc="-14">
                <a:solidFill>
                  <a:srgbClr val="2C64BB"/>
                </a:solidFill>
                <a:latin typeface="Microsoft YaHei"/>
                <a:ea typeface="Microsoft YaHei"/>
              </a:rPr>
              <a:t>多巴胺</a:t>
            </a:r>
          </a:p>
        </p:txBody>
      </p:sp>
      <p:sp>
        <p:nvSpPr>
          <p:cNvPr id="46" name="P10_Text_16_听觉皮层"/>
          <p:cNvSpPr txBox="1"/>
          <p:nvPr/>
        </p:nvSpPr>
        <p:spPr>
          <a:xfrm>
            <a:off x="11302392" y="2871766"/>
            <a:ext cx="590641" cy="208228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937" b="0" spc="13">
                <a:solidFill>
                  <a:srgbClr val="4171C0"/>
                </a:solidFill>
                <a:latin typeface="Microsoft YaHei"/>
                <a:ea typeface="Microsoft YaHei"/>
              </a:rPr>
              <a:t>听觉皮层</a:t>
            </a:r>
          </a:p>
        </p:txBody>
      </p:sp>
      <p:sp>
        <p:nvSpPr>
          <p:cNvPr id="47" name="P10_Text_18_示范者叫声"/>
          <p:cNvSpPr txBox="1"/>
          <p:nvPr/>
        </p:nvSpPr>
        <p:spPr>
          <a:xfrm>
            <a:off x="298967" y="3334444"/>
            <a:ext cx="798422" cy="262969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83" b="0" spc="-145">
                <a:solidFill>
                  <a:srgbClr val="285AB2"/>
                </a:solidFill>
                <a:latin typeface="Microsoft YaHei"/>
                <a:ea typeface="Microsoft YaHei"/>
              </a:rPr>
              <a:t>示范者叫声</a:t>
            </a:r>
          </a:p>
        </p:txBody>
      </p:sp>
      <p:sp>
        <p:nvSpPr>
          <p:cNvPr id="48" name="P10_Text_19_任务声音"/>
          <p:cNvSpPr txBox="1"/>
          <p:nvPr/>
        </p:nvSpPr>
        <p:spPr>
          <a:xfrm>
            <a:off x="3295923" y="3336413"/>
            <a:ext cx="641684" cy="234257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54" b="0" spc="-9">
                <a:solidFill>
                  <a:srgbClr val="2255B8"/>
                </a:solidFill>
                <a:latin typeface="Microsoft YaHei"/>
                <a:ea typeface="Microsoft YaHei"/>
              </a:rPr>
              <a:t>任务声音</a:t>
            </a:r>
          </a:p>
        </p:txBody>
      </p:sp>
      <p:sp>
        <p:nvSpPr>
          <p:cNvPr id="49" name="P10_Text_20_社会经验 × 多巴胺机制"/>
          <p:cNvSpPr txBox="1"/>
          <p:nvPr/>
        </p:nvSpPr>
        <p:spPr>
          <a:xfrm>
            <a:off x="10091943" y="3916775"/>
            <a:ext cx="1751090" cy="27330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30" b="0" spc="8">
                <a:solidFill>
                  <a:srgbClr val="1A59B5"/>
                </a:solidFill>
                <a:latin typeface="Microsoft YaHei"/>
                <a:ea typeface="Microsoft YaHei"/>
              </a:rPr>
              <a:t>社会经验</a:t>
            </a:r>
            <a:r>
              <a:rPr sz="1230" b="0" spc="8">
                <a:solidFill>
                  <a:srgbClr val="426FB7"/>
                </a:solidFill>
                <a:latin typeface="Microsoft YaHei"/>
                <a:ea typeface="Microsoft YaHei"/>
              </a:rPr>
              <a:t> </a:t>
            </a:r>
            <a:r>
              <a:rPr sz="1230" b="0" spc="8">
                <a:solidFill>
                  <a:srgbClr val="1957BA"/>
                </a:solidFill>
                <a:latin typeface="Microsoft YaHei"/>
                <a:ea typeface="Microsoft YaHei"/>
              </a:rPr>
              <a:t>×</a:t>
            </a:r>
            <a:r>
              <a:rPr sz="1230" b="0" spc="8">
                <a:solidFill>
                  <a:srgbClr val="7BA6D4"/>
                </a:solidFill>
                <a:latin typeface="Microsoft YaHei"/>
                <a:ea typeface="Microsoft YaHei"/>
              </a:rPr>
              <a:t> </a:t>
            </a:r>
            <a:r>
              <a:rPr sz="1230" b="0" spc="8">
                <a:solidFill>
                  <a:srgbClr val="1C56B4"/>
                </a:solidFill>
                <a:latin typeface="Microsoft YaHei"/>
                <a:ea typeface="Microsoft YaHei"/>
              </a:rPr>
              <a:t>多巴胺机制</a:t>
            </a:r>
          </a:p>
        </p:txBody>
      </p:sp>
      <p:sp>
        <p:nvSpPr>
          <p:cNvPr id="50" name="P10_Text_21_行为"/>
          <p:cNvSpPr txBox="1"/>
          <p:nvPr/>
        </p:nvSpPr>
        <p:spPr>
          <a:xfrm>
            <a:off x="4725129" y="4186431"/>
            <a:ext cx="409386" cy="27330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30" b="0" spc="-221">
                <a:solidFill>
                  <a:srgbClr val="1552B2"/>
                </a:solidFill>
                <a:latin typeface="Microsoft YaHei"/>
                <a:ea typeface="Microsoft YaHei"/>
              </a:rPr>
              <a:t>行为</a:t>
            </a:r>
          </a:p>
        </p:txBody>
      </p:sp>
      <p:sp>
        <p:nvSpPr>
          <p:cNvPr id="51" name="P10_Text_22_神经活动"/>
          <p:cNvSpPr txBox="1"/>
          <p:nvPr/>
        </p:nvSpPr>
        <p:spPr>
          <a:xfrm>
            <a:off x="5760574" y="4194611"/>
            <a:ext cx="716984" cy="26028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71" b="0" spc="7">
                <a:solidFill>
                  <a:srgbClr val="1B57B5"/>
                </a:solidFill>
                <a:latin typeface="Microsoft YaHei"/>
                <a:ea typeface="Microsoft YaHei"/>
              </a:rPr>
              <a:t>神经活动</a:t>
            </a:r>
          </a:p>
        </p:txBody>
      </p:sp>
      <p:sp>
        <p:nvSpPr>
          <p:cNvPr id="52" name="P10_Text_23_多巴胺机制"/>
          <p:cNvSpPr txBox="1"/>
          <p:nvPr/>
        </p:nvSpPr>
        <p:spPr>
          <a:xfrm>
            <a:off x="7080402" y="4194427"/>
            <a:ext cx="849465" cy="262969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83" b="0" spc="-44">
                <a:solidFill>
                  <a:srgbClr val="1D56B2"/>
                </a:solidFill>
                <a:latin typeface="Microsoft YaHei"/>
                <a:ea typeface="Microsoft YaHei"/>
              </a:rPr>
              <a:t>多巴胺机制</a:t>
            </a:r>
          </a:p>
        </p:txBody>
      </p:sp>
      <p:sp>
        <p:nvSpPr>
          <p:cNvPr id="53" name="P10_Text_24_发育性听损"/>
          <p:cNvSpPr txBox="1"/>
          <p:nvPr/>
        </p:nvSpPr>
        <p:spPr>
          <a:xfrm>
            <a:off x="8896077" y="4130804"/>
            <a:ext cx="780230" cy="234257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54" b="0" spc="2">
                <a:solidFill>
                  <a:srgbClr val="1F5FB7"/>
                </a:solidFill>
                <a:latin typeface="Microsoft YaHei"/>
                <a:ea typeface="Microsoft YaHei"/>
              </a:rPr>
              <a:t>发育性听损</a:t>
            </a:r>
          </a:p>
        </p:txBody>
      </p:sp>
      <p:sp>
        <p:nvSpPr>
          <p:cNvPr id="54" name="P10_Text_25_促进可塑性与功能恢复？"/>
          <p:cNvSpPr txBox="1"/>
          <p:nvPr/>
        </p:nvSpPr>
        <p:spPr>
          <a:xfrm>
            <a:off x="10099234" y="4173465"/>
            <a:ext cx="1813269" cy="24982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24" b="0" spc="101">
                <a:solidFill>
                  <a:srgbClr val="1A58B4"/>
                </a:solidFill>
                <a:latin typeface="Microsoft YaHei"/>
                <a:ea typeface="Microsoft YaHei"/>
              </a:rPr>
              <a:t>促进可塑性与功能恢复？</a:t>
            </a:r>
          </a:p>
        </p:txBody>
      </p:sp>
      <p:sp>
        <p:nvSpPr>
          <p:cNvPr id="55" name="P10_Text_26_前期基础：社会学习范式、皮层干预与多巴胺操纵"/>
          <p:cNvSpPr txBox="1"/>
          <p:nvPr/>
        </p:nvSpPr>
        <p:spPr>
          <a:xfrm>
            <a:off x="422928" y="4794793"/>
            <a:ext cx="4773585" cy="32913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81" b="0" spc="37">
                <a:solidFill>
                  <a:srgbClr val="F4FAFD"/>
                </a:solidFill>
                <a:latin typeface="SimSun"/>
                <a:ea typeface="SimSun"/>
              </a:rPr>
              <a:t>前期基础：社会学习范式、皮层干预与多巴胺操纵证据</a:t>
            </a:r>
          </a:p>
        </p:txBody>
      </p:sp>
      <p:sp>
        <p:nvSpPr>
          <p:cNvPr id="56" name="P10_Text_27_实施基础：行为学、电生理与药理经验及合作支持"/>
          <p:cNvSpPr txBox="1"/>
          <p:nvPr/>
        </p:nvSpPr>
        <p:spPr>
          <a:xfrm>
            <a:off x="6373091" y="4793597"/>
            <a:ext cx="4424260" cy="346576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60" b="0" spc="-35">
                <a:solidFill>
                  <a:srgbClr val="F8FBFE"/>
                </a:solidFill>
                <a:latin typeface="SimSun"/>
                <a:ea typeface="SimSun"/>
              </a:rPr>
              <a:t>实施基础：行为学、电生理与药理经验及合作支持</a:t>
            </a:r>
          </a:p>
        </p:txBody>
      </p:sp>
      <p:sp>
        <p:nvSpPr>
          <p:cNvPr id="57" name="P10_Text_28_已有研究建立了社会学习的听觉范式，并在听觉皮"/>
          <p:cNvSpPr txBox="1"/>
          <p:nvPr/>
        </p:nvSpPr>
        <p:spPr>
          <a:xfrm>
            <a:off x="415636" y="5242690"/>
            <a:ext cx="5502442" cy="280588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63" b="0" spc="105">
                <a:solidFill>
                  <a:srgbClr val="363739"/>
                </a:solidFill>
                <a:latin typeface="Microsoft YaHei"/>
                <a:ea typeface="Microsoft YaHei"/>
              </a:rPr>
              <a:t>已有研究建立了</a:t>
            </a:r>
            <a:r>
              <a:rPr sz="1263" b="0" spc="105">
                <a:solidFill>
                  <a:srgbClr val="DC1317"/>
                </a:solidFill>
                <a:latin typeface="Microsoft YaHei"/>
                <a:ea typeface="Microsoft YaHei"/>
              </a:rPr>
              <a:t>社会学习的听觉范式</a:t>
            </a:r>
            <a:r>
              <a:rPr sz="1263" b="0" spc="105">
                <a:solidFill>
                  <a:srgbClr val="3C393A"/>
                </a:solidFill>
                <a:latin typeface="Microsoft YaHei"/>
                <a:ea typeface="Microsoft YaHei"/>
              </a:rPr>
              <a:t>，并在</a:t>
            </a:r>
            <a:r>
              <a:rPr sz="1263" b="0" spc="105">
                <a:solidFill>
                  <a:srgbClr val="DA1C1C"/>
                </a:solidFill>
                <a:latin typeface="Microsoft YaHei"/>
                <a:ea typeface="Microsoft YaHei"/>
              </a:rPr>
              <a:t>听觉皮层干预</a:t>
            </a:r>
            <a:r>
              <a:rPr sz="1263" b="0" spc="105">
                <a:solidFill>
                  <a:srgbClr val="373B3B"/>
                </a:solidFill>
                <a:latin typeface="Microsoft YaHei"/>
                <a:ea typeface="Microsoft YaHei"/>
              </a:rPr>
              <a:t>和</a:t>
            </a:r>
            <a:r>
              <a:rPr sz="1263" b="0" spc="105">
                <a:solidFill>
                  <a:srgbClr val="DC1719"/>
                </a:solidFill>
                <a:latin typeface="Microsoft YaHei"/>
                <a:ea typeface="Microsoft YaHei"/>
              </a:rPr>
              <a:t>多巴胺操纵</a:t>
            </a:r>
          </a:p>
        </p:txBody>
      </p:sp>
      <p:sp>
        <p:nvSpPr>
          <p:cNvPr id="58" name="P10_Text_29_本团队具备开展行为学测量、电生理记录和药理操"/>
          <p:cNvSpPr txBox="1"/>
          <p:nvPr/>
        </p:nvSpPr>
        <p:spPr>
          <a:xfrm>
            <a:off x="6365799" y="5250667"/>
            <a:ext cx="5038458" cy="270539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17" b="0" spc="121">
                <a:solidFill>
                  <a:srgbClr val="252528"/>
                </a:solidFill>
                <a:latin typeface="Microsoft YaHei"/>
                <a:ea typeface="Microsoft YaHei"/>
              </a:rPr>
              <a:t>本</a:t>
            </a:r>
            <a:r>
              <a:rPr sz="1217" b="0" spc="121">
                <a:solidFill>
                  <a:srgbClr val="444648"/>
                </a:solidFill>
                <a:latin typeface="Microsoft YaHei"/>
                <a:ea typeface="Microsoft YaHei"/>
              </a:rPr>
              <a:t>团队具备</a:t>
            </a:r>
            <a:r>
              <a:rPr sz="1217" b="0" spc="121">
                <a:solidFill>
                  <a:srgbClr val="212225"/>
                </a:solidFill>
                <a:latin typeface="Microsoft YaHei"/>
                <a:ea typeface="Microsoft YaHei"/>
              </a:rPr>
              <a:t>开展</a:t>
            </a:r>
            <a:r>
              <a:rPr sz="1217" b="0" spc="121">
                <a:solidFill>
                  <a:srgbClr val="DE2429"/>
                </a:solidFill>
                <a:latin typeface="Microsoft YaHei"/>
                <a:ea typeface="Microsoft YaHei"/>
              </a:rPr>
              <a:t>行为学</a:t>
            </a:r>
            <a:r>
              <a:rPr sz="1217" b="0" spc="121">
                <a:solidFill>
                  <a:srgbClr val="DB4246"/>
                </a:solidFill>
                <a:latin typeface="Microsoft YaHei"/>
                <a:ea typeface="Microsoft YaHei"/>
              </a:rPr>
              <a:t>测量、</a:t>
            </a:r>
            <a:r>
              <a:rPr sz="1217" b="0" spc="121">
                <a:solidFill>
                  <a:srgbClr val="E12627"/>
                </a:solidFill>
                <a:latin typeface="Microsoft YaHei"/>
                <a:ea typeface="Microsoft YaHei"/>
              </a:rPr>
              <a:t>电生理记录</a:t>
            </a:r>
            <a:r>
              <a:rPr sz="1217" b="0" spc="121">
                <a:solidFill>
                  <a:srgbClr val="323437"/>
                </a:solidFill>
                <a:latin typeface="Microsoft YaHei"/>
                <a:ea typeface="Microsoft YaHei"/>
              </a:rPr>
              <a:t>和</a:t>
            </a:r>
            <a:r>
              <a:rPr sz="1217" b="0" spc="121">
                <a:solidFill>
                  <a:srgbClr val="D92523"/>
                </a:solidFill>
                <a:latin typeface="Microsoft YaHei"/>
                <a:ea typeface="Microsoft YaHei"/>
              </a:rPr>
              <a:t>药理操纵</a:t>
            </a:r>
            <a:r>
              <a:rPr sz="1217" b="0" spc="121">
                <a:solidFill>
                  <a:srgbClr val="3A3D3F"/>
                </a:solidFill>
                <a:latin typeface="Microsoft YaHei"/>
                <a:ea typeface="Microsoft YaHei"/>
              </a:rPr>
              <a:t>的研究经验，</a:t>
            </a:r>
          </a:p>
        </p:txBody>
      </p:sp>
      <p:sp>
        <p:nvSpPr>
          <p:cNvPr id="59" name="P10_Text_30_方面积累了证据，为本项目的创新设计提供了坚实"/>
          <p:cNvSpPr txBox="1"/>
          <p:nvPr/>
        </p:nvSpPr>
        <p:spPr>
          <a:xfrm>
            <a:off x="408344" y="5505746"/>
            <a:ext cx="4345731" cy="270539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17" b="0" spc="116">
                <a:solidFill>
                  <a:srgbClr val="484A4D"/>
                </a:solidFill>
                <a:latin typeface="Microsoft YaHei"/>
                <a:ea typeface="Microsoft YaHei"/>
              </a:rPr>
              <a:t>方面积累</a:t>
            </a:r>
            <a:r>
              <a:rPr sz="1217" b="0" spc="116">
                <a:solidFill>
                  <a:srgbClr val="2D2E30"/>
                </a:solidFill>
                <a:latin typeface="Microsoft YaHei"/>
                <a:ea typeface="Microsoft YaHei"/>
              </a:rPr>
              <a:t>了证</a:t>
            </a:r>
            <a:r>
              <a:rPr sz="1217" b="0" spc="116">
                <a:solidFill>
                  <a:srgbClr val="4A4A4B"/>
                </a:solidFill>
                <a:latin typeface="Microsoft YaHei"/>
                <a:ea typeface="Microsoft YaHei"/>
              </a:rPr>
              <a:t>据，为本项目的创新设</a:t>
            </a:r>
            <a:r>
              <a:rPr sz="1217" b="0" spc="116">
                <a:solidFill>
                  <a:srgbClr val="323335"/>
                </a:solidFill>
                <a:latin typeface="Microsoft YaHei"/>
                <a:ea typeface="Microsoft YaHei"/>
              </a:rPr>
              <a:t>计提供了坚实基</a:t>
            </a:r>
            <a:r>
              <a:rPr sz="1217" b="0" spc="116">
                <a:solidFill>
                  <a:srgbClr val="4A4C4E"/>
                </a:solidFill>
                <a:latin typeface="Microsoft YaHei"/>
                <a:ea typeface="Microsoft YaHei"/>
              </a:rPr>
              <a:t>础</a:t>
            </a:r>
            <a:r>
              <a:rPr sz="1217" b="0" spc="116">
                <a:solidFill>
                  <a:srgbClr val="313135"/>
                </a:solidFill>
                <a:latin typeface="Microsoft YaHei"/>
                <a:ea typeface="Microsoft YaHei"/>
              </a:rPr>
              <a:t>。</a:t>
            </a:r>
          </a:p>
        </p:txBody>
      </p:sp>
      <p:sp>
        <p:nvSpPr>
          <p:cNvPr id="60" name="P10_Text_31_并与相关领域的合作者建立了良好的合作支持。"/>
          <p:cNvSpPr txBox="1"/>
          <p:nvPr/>
        </p:nvSpPr>
        <p:spPr>
          <a:xfrm>
            <a:off x="6365799" y="5505932"/>
            <a:ext cx="3659058" cy="26783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5" b="0" spc="126">
                <a:solidFill>
                  <a:srgbClr val="2B2B2D"/>
                </a:solidFill>
                <a:latin typeface="Microsoft YaHei"/>
                <a:ea typeface="Microsoft YaHei"/>
              </a:rPr>
              <a:t>并与相</a:t>
            </a:r>
            <a:r>
              <a:rPr sz="1205" b="0" spc="126">
                <a:solidFill>
                  <a:srgbClr val="48494B"/>
                </a:solidFill>
                <a:latin typeface="Microsoft YaHei"/>
                <a:ea typeface="Microsoft YaHei"/>
              </a:rPr>
              <a:t>关领域的合作者建立</a:t>
            </a:r>
            <a:r>
              <a:rPr sz="1205" b="0" spc="126">
                <a:solidFill>
                  <a:srgbClr val="313233"/>
                </a:solidFill>
                <a:latin typeface="Microsoft YaHei"/>
                <a:ea typeface="Microsoft YaHei"/>
              </a:rPr>
              <a:t>了良好的合作支持。</a:t>
            </a:r>
          </a:p>
        </p:txBody>
      </p:sp>
      <p:sp>
        <p:nvSpPr>
          <p:cNvPr id="61" name="P10_Text_32_证据边界：前期支持集中于机制主线；听损补偿仍"/>
          <p:cNvSpPr txBox="1"/>
          <p:nvPr/>
        </p:nvSpPr>
        <p:spPr>
          <a:xfrm>
            <a:off x="415636" y="6076197"/>
            <a:ext cx="5088397" cy="347836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65" b="0" spc="-76">
                <a:solidFill>
                  <a:srgbClr val="D90E0F"/>
                </a:solidFill>
                <a:latin typeface="Microsoft YaHei"/>
                <a:ea typeface="Microsoft YaHei"/>
              </a:rPr>
              <a:t>证据边界：</a:t>
            </a:r>
            <a:r>
              <a:rPr sz="1565" b="0" spc="-76">
                <a:solidFill>
                  <a:srgbClr val="332E2F"/>
                </a:solidFill>
                <a:latin typeface="Microsoft YaHei"/>
                <a:ea typeface="Microsoft YaHei"/>
              </a:rPr>
              <a:t>前期支持集中于机</a:t>
            </a:r>
            <a:r>
              <a:rPr sz="1565" b="0" spc="-76">
                <a:solidFill>
                  <a:srgbClr val="524E4F"/>
                </a:solidFill>
                <a:latin typeface="Microsoft YaHei"/>
                <a:ea typeface="Microsoft YaHei"/>
              </a:rPr>
              <a:t>制</a:t>
            </a:r>
            <a:r>
              <a:rPr sz="1565" b="0" spc="-76">
                <a:solidFill>
                  <a:srgbClr val="1C1819"/>
                </a:solidFill>
                <a:latin typeface="Microsoft YaHei"/>
                <a:ea typeface="Microsoft YaHei"/>
              </a:rPr>
              <a:t>主线；</a:t>
            </a:r>
            <a:r>
              <a:rPr sz="1565" b="0" spc="-76">
                <a:solidFill>
                  <a:srgbClr val="605B5B"/>
                </a:solidFill>
                <a:latin typeface="Microsoft YaHei"/>
                <a:ea typeface="Microsoft YaHei"/>
              </a:rPr>
              <a:t>听</a:t>
            </a:r>
            <a:r>
              <a:rPr sz="1565" b="0" spc="-76">
                <a:solidFill>
                  <a:srgbClr val="3E3D3D"/>
                </a:solidFill>
                <a:latin typeface="Microsoft YaHei"/>
                <a:ea typeface="Microsoft YaHei"/>
              </a:rPr>
              <a:t>损补</a:t>
            </a:r>
            <a:r>
              <a:rPr sz="1565" b="0" spc="-76">
                <a:solidFill>
                  <a:srgbClr val="262323"/>
                </a:solidFill>
                <a:latin typeface="Microsoft YaHei"/>
                <a:ea typeface="Microsoft YaHei"/>
              </a:rPr>
              <a:t>偿</a:t>
            </a:r>
            <a:r>
              <a:rPr sz="1565" b="0" spc="-76">
                <a:solidFill>
                  <a:srgbClr val="413C40"/>
                </a:solidFill>
                <a:latin typeface="Microsoft YaHei"/>
                <a:ea typeface="Microsoft YaHei"/>
              </a:rPr>
              <a:t>仍需检验。</a:t>
            </a:r>
          </a:p>
        </p:txBody>
      </p:sp>
      <p:sp>
        <p:nvSpPr>
          <p:cNvPr id="62" name="P10_Text_33_基于NIH/NIDCD公开材料整理"/>
          <p:cNvSpPr txBox="1"/>
          <p:nvPr/>
        </p:nvSpPr>
        <p:spPr>
          <a:xfrm>
            <a:off x="4141780" y="6552375"/>
            <a:ext cx="1684421" cy="205709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926" b="0" spc="52">
                <a:solidFill>
                  <a:srgbClr val="5772A2"/>
                </a:solidFill>
                <a:latin typeface="SimSun"/>
                <a:ea typeface="SimSun"/>
              </a:rPr>
              <a:t>基于NI</a:t>
            </a:r>
            <a:r>
              <a:rPr sz="926" b="0" spc="52">
                <a:solidFill>
                  <a:srgbClr val="375796"/>
                </a:solidFill>
                <a:latin typeface="SimSun"/>
                <a:ea typeface="SimSun"/>
              </a:rPr>
              <a:t>H</a:t>
            </a:r>
            <a:r>
              <a:rPr sz="926" b="0" spc="52">
                <a:solidFill>
                  <a:srgbClr val="5C75AD"/>
                </a:solidFill>
                <a:latin typeface="SimSun"/>
                <a:ea typeface="SimSun"/>
              </a:rPr>
              <a:t>/</a:t>
            </a:r>
            <a:r>
              <a:rPr sz="926" b="0" spc="52">
                <a:solidFill>
                  <a:srgbClr val="415C96"/>
                </a:solidFill>
                <a:latin typeface="SimSun"/>
                <a:ea typeface="SimSun"/>
              </a:rPr>
              <a:t>NIDCD公开材</a:t>
            </a:r>
            <a:r>
              <a:rPr sz="926" b="0" spc="52">
                <a:solidFill>
                  <a:srgbClr val="6473A1"/>
                </a:solidFill>
                <a:latin typeface="SimSun"/>
                <a:ea typeface="SimSun"/>
              </a:rPr>
              <a:t>料整理</a:t>
            </a:r>
          </a:p>
        </p:txBody>
      </p:sp>
      <p:sp>
        <p:nvSpPr>
          <p:cNvPr id="63" name="P10_Text_34_申请书PDF第39页；评审PDF第2-8页."/>
          <p:cNvSpPr txBox="1"/>
          <p:nvPr/>
        </p:nvSpPr>
        <p:spPr>
          <a:xfrm>
            <a:off x="5855368" y="6544146"/>
            <a:ext cx="2296938" cy="219423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987" b="0" spc="68">
                <a:solidFill>
                  <a:srgbClr val="4D6699"/>
                </a:solidFill>
                <a:latin typeface="SimSun"/>
                <a:ea typeface="SimSun"/>
              </a:rPr>
              <a:t>申</a:t>
            </a:r>
            <a:r>
              <a:rPr sz="987" b="0" spc="68">
                <a:solidFill>
                  <a:srgbClr val="6D84B2"/>
                </a:solidFill>
                <a:latin typeface="SimSun"/>
                <a:ea typeface="SimSun"/>
              </a:rPr>
              <a:t>请</a:t>
            </a:r>
            <a:r>
              <a:rPr sz="987" b="0" spc="68">
                <a:solidFill>
                  <a:srgbClr val="3F5A96"/>
                </a:solidFill>
                <a:latin typeface="SimSun"/>
                <a:ea typeface="SimSun"/>
              </a:rPr>
              <a:t>书PDF</a:t>
            </a:r>
            <a:r>
              <a:rPr sz="987" b="0" spc="68">
                <a:solidFill>
                  <a:srgbClr val="5976A3"/>
                </a:solidFill>
                <a:latin typeface="SimSun"/>
                <a:ea typeface="SimSun"/>
              </a:rPr>
              <a:t>第39页；评审PD</a:t>
            </a:r>
            <a:r>
              <a:rPr sz="987" b="0" spc="68">
                <a:solidFill>
                  <a:srgbClr val="305399"/>
                </a:solidFill>
                <a:latin typeface="SimSun"/>
                <a:ea typeface="SimSun"/>
              </a:rPr>
              <a:t>F</a:t>
            </a:r>
            <a:r>
              <a:rPr sz="987" b="0" spc="68">
                <a:solidFill>
                  <a:srgbClr val="5270A5"/>
                </a:solidFill>
                <a:latin typeface="SimSun"/>
                <a:ea typeface="SimSun"/>
              </a:rPr>
              <a:t>第2-8页.</a:t>
            </a:r>
          </a:p>
        </p:txBody>
      </p:sp>
      <p:sp>
        <p:nvSpPr>
          <p:cNvPr id="64" name="P10_Text_35_10/12"/>
          <p:cNvSpPr txBox="1"/>
          <p:nvPr/>
        </p:nvSpPr>
        <p:spPr>
          <a:xfrm>
            <a:off x="11579483" y="6558404"/>
            <a:ext cx="466679" cy="224056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8" b="0" spc="72">
                <a:solidFill>
                  <a:srgbClr val="4F6CA2"/>
                </a:solidFill>
                <a:latin typeface="Arial"/>
                <a:ea typeface="Arial"/>
              </a:rPr>
              <a:t>10/12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11_Panel_00"/>
          <p:cNvSpPr/>
          <p:nvPr/>
        </p:nvSpPr>
        <p:spPr>
          <a:xfrm>
            <a:off x="284383" y="874559"/>
            <a:ext cx="4768880" cy="976591"/>
          </a:xfrm>
          <a:prstGeom prst="rect">
            <a:avLst/>
          </a:prstGeom>
          <a:gradFill rotWithShape="1">
            <a:gsLst>
              <a:gs pos="0">
                <a:srgbClr val="F1F7FE"/>
              </a:gs>
              <a:gs pos="100000">
                <a:srgbClr val="F1F7FE"/>
              </a:gs>
            </a:gsLst>
            <a:lin ang="0" scaled="1"/>
          </a:gradFill>
          <a:ln w="6985">
            <a:solidFill>
              <a:srgbClr val="D4E6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P11_Panel_01"/>
          <p:cNvSpPr/>
          <p:nvPr/>
        </p:nvSpPr>
        <p:spPr>
          <a:xfrm>
            <a:off x="5177225" y="874559"/>
            <a:ext cx="6737684" cy="976591"/>
          </a:xfrm>
          <a:prstGeom prst="rect">
            <a:avLst/>
          </a:prstGeom>
          <a:gradFill rotWithShape="1">
            <a:gsLst>
              <a:gs pos="0">
                <a:srgbClr val="F1F7FE"/>
              </a:gs>
              <a:gs pos="100000">
                <a:srgbClr val="F4F9FE"/>
              </a:gs>
            </a:gsLst>
            <a:lin ang="0" scaled="1"/>
          </a:gradFill>
          <a:ln w="6985">
            <a:solidFill>
              <a:srgbClr val="C2DB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P11_Panel_02"/>
          <p:cNvSpPr/>
          <p:nvPr/>
        </p:nvSpPr>
        <p:spPr>
          <a:xfrm>
            <a:off x="291675" y="2011486"/>
            <a:ext cx="4520957" cy="3184852"/>
          </a:xfrm>
          <a:prstGeom prst="rect">
            <a:avLst/>
          </a:prstGeom>
          <a:gradFill rotWithShape="1">
            <a:gsLst>
              <a:gs pos="0">
                <a:srgbClr val="FEFEFE"/>
              </a:gs>
              <a:gs pos="100000">
                <a:srgbClr val="FEFEFE"/>
              </a:gs>
            </a:gsLst>
            <a:lin ang="0" scaled="1"/>
          </a:gradFill>
          <a:ln w="6985">
            <a:solidFill>
              <a:srgbClr val="256F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P11_Panel_03"/>
          <p:cNvSpPr/>
          <p:nvPr/>
        </p:nvSpPr>
        <p:spPr>
          <a:xfrm>
            <a:off x="291675" y="2011486"/>
            <a:ext cx="4520957" cy="451855"/>
          </a:xfrm>
          <a:prstGeom prst="rect">
            <a:avLst/>
          </a:prstGeom>
          <a:gradFill rotWithShape="1">
            <a:gsLst>
              <a:gs pos="0">
                <a:srgbClr val="0F63B9"/>
              </a:gs>
              <a:gs pos="100000">
                <a:srgbClr val="136BC2"/>
              </a:gs>
            </a:gsLst>
            <a:lin ang="0" scaled="1"/>
          </a:gradFill>
          <a:ln w="6985">
            <a:solidFill>
              <a:srgbClr val="256F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P11_Panel_04"/>
          <p:cNvSpPr/>
          <p:nvPr/>
        </p:nvSpPr>
        <p:spPr>
          <a:xfrm>
            <a:off x="4958469" y="2011486"/>
            <a:ext cx="6956440" cy="3184852"/>
          </a:xfrm>
          <a:prstGeom prst="rect">
            <a:avLst/>
          </a:prstGeom>
          <a:gradFill rotWithShape="1">
            <a:gsLst>
              <a:gs pos="0">
                <a:srgbClr val="FDFDFD"/>
              </a:gs>
              <a:gs pos="100000">
                <a:srgbClr val="FBFCFD"/>
              </a:gs>
            </a:gsLst>
            <a:lin ang="0" scaled="1"/>
          </a:gradFill>
          <a:ln w="6985">
            <a:solidFill>
              <a:srgbClr val="0C58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P11_Panel_05"/>
          <p:cNvSpPr/>
          <p:nvPr/>
        </p:nvSpPr>
        <p:spPr>
          <a:xfrm>
            <a:off x="4958469" y="2011486"/>
            <a:ext cx="6956440" cy="451855"/>
          </a:xfrm>
          <a:prstGeom prst="rect">
            <a:avLst/>
          </a:prstGeom>
          <a:gradFill rotWithShape="1">
            <a:gsLst>
              <a:gs pos="0">
                <a:srgbClr val="0F62B7"/>
              </a:gs>
              <a:gs pos="100000">
                <a:srgbClr val="1269BF"/>
              </a:gs>
            </a:gsLst>
            <a:lin ang="0" scaled="1"/>
          </a:gradFill>
          <a:ln w="6985">
            <a:solidFill>
              <a:srgbClr val="0C58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P11_Panel_06"/>
          <p:cNvSpPr/>
          <p:nvPr/>
        </p:nvSpPr>
        <p:spPr>
          <a:xfrm>
            <a:off x="5082431" y="2543509"/>
            <a:ext cx="6708517" cy="546599"/>
          </a:xfrm>
          <a:prstGeom prst="rect">
            <a:avLst/>
          </a:prstGeom>
          <a:gradFill rotWithShape="1">
            <a:gsLst>
              <a:gs pos="0">
                <a:srgbClr val="F5F7F9"/>
              </a:gs>
              <a:gs pos="100000">
                <a:srgbClr val="F2F6FA"/>
              </a:gs>
            </a:gsLst>
            <a:lin ang="0" scaled="1"/>
          </a:gradFill>
          <a:ln w="6985">
            <a:solidFill>
              <a:srgbClr val="EDEA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P11_Panel_07"/>
          <p:cNvSpPr/>
          <p:nvPr/>
        </p:nvSpPr>
        <p:spPr>
          <a:xfrm>
            <a:off x="5082431" y="3192140"/>
            <a:ext cx="6708517" cy="539311"/>
          </a:xfrm>
          <a:prstGeom prst="rect">
            <a:avLst/>
          </a:prstGeom>
          <a:gradFill rotWithShape="1">
            <a:gsLst>
              <a:gs pos="0">
                <a:srgbClr val="F5F6F9"/>
              </a:gs>
              <a:gs pos="100000">
                <a:srgbClr val="F2F6FA"/>
              </a:gs>
            </a:gsLst>
            <a:lin ang="0" scaled="1"/>
          </a:gradFill>
          <a:ln w="6985">
            <a:solidFill>
              <a:srgbClr val="FAF1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P11_Panel_08"/>
          <p:cNvSpPr/>
          <p:nvPr/>
        </p:nvSpPr>
        <p:spPr>
          <a:xfrm>
            <a:off x="5082431" y="3833484"/>
            <a:ext cx="6708517" cy="546599"/>
          </a:xfrm>
          <a:prstGeom prst="rect">
            <a:avLst/>
          </a:prstGeom>
          <a:gradFill rotWithShape="1">
            <a:gsLst>
              <a:gs pos="0">
                <a:srgbClr val="F5F6F9"/>
              </a:gs>
              <a:gs pos="100000">
                <a:srgbClr val="F1F6F9"/>
              </a:gs>
            </a:gsLst>
            <a:lin ang="0" scaled="1"/>
          </a:gradFill>
          <a:ln w="6985">
            <a:solidFill>
              <a:srgbClr val="F0F3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P11_Panel_09"/>
          <p:cNvSpPr/>
          <p:nvPr/>
        </p:nvSpPr>
        <p:spPr>
          <a:xfrm>
            <a:off x="5082431" y="4511267"/>
            <a:ext cx="6708517" cy="539311"/>
          </a:xfrm>
          <a:prstGeom prst="rect">
            <a:avLst/>
          </a:prstGeom>
          <a:gradFill rotWithShape="1">
            <a:gsLst>
              <a:gs pos="0">
                <a:srgbClr val="F4F6F9"/>
              </a:gs>
              <a:gs pos="100000">
                <a:srgbClr val="F1F6F9"/>
              </a:gs>
            </a:gsLst>
            <a:lin ang="0" scaled="1"/>
          </a:gradFill>
          <a:ln w="6985">
            <a:solidFill>
              <a:srgbClr val="E8EE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P11_Panel_10"/>
          <p:cNvSpPr/>
          <p:nvPr/>
        </p:nvSpPr>
        <p:spPr>
          <a:xfrm>
            <a:off x="291675" y="5356674"/>
            <a:ext cx="11623234" cy="801679"/>
          </a:xfrm>
          <a:prstGeom prst="rect">
            <a:avLst/>
          </a:prstGeom>
          <a:gradFill rotWithShape="1">
            <a:gsLst>
              <a:gs pos="0">
                <a:srgbClr val="F3F7FA"/>
              </a:gs>
              <a:gs pos="100000">
                <a:srgbClr val="F3F8FD"/>
              </a:gs>
            </a:gsLst>
            <a:lin ang="0" scaled="1"/>
          </a:gradFill>
          <a:ln w="6985">
            <a:solidFill>
              <a:srgbClr val="0A5F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P11_Panel_11"/>
          <p:cNvSpPr/>
          <p:nvPr/>
        </p:nvSpPr>
        <p:spPr>
          <a:xfrm>
            <a:off x="291675" y="5356674"/>
            <a:ext cx="2289646" cy="801679"/>
          </a:xfrm>
          <a:prstGeom prst="rect">
            <a:avLst/>
          </a:prstGeom>
          <a:gradFill rotWithShape="1">
            <a:gsLst>
              <a:gs pos="0">
                <a:srgbClr val="0D5FB3"/>
              </a:gs>
              <a:gs pos="100000">
                <a:srgbClr val="0F65BA"/>
              </a:gs>
            </a:gsLst>
            <a:lin ang="0" scaled="1"/>
          </a:gradFill>
          <a:ln w="6985">
            <a:solidFill>
              <a:srgbClr val="0A5F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5680364" y="437279"/>
            <a:ext cx="6212669" cy="0"/>
          </a:xfrm>
          <a:prstGeom prst="line">
            <a:avLst/>
          </a:prstGeom>
          <a:ln w="12700">
            <a:solidFill>
              <a:srgbClr val="E5F3F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434469" y="1093199"/>
            <a:ext cx="0" cy="546599"/>
          </a:xfrm>
          <a:prstGeom prst="line">
            <a:avLst/>
          </a:prstGeom>
          <a:ln w="12700">
            <a:solidFill>
              <a:srgbClr val="E0F4F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9136708" y="1078623"/>
            <a:ext cx="0" cy="561175"/>
          </a:xfrm>
          <a:prstGeom prst="line">
            <a:avLst/>
          </a:prstGeom>
          <a:ln w="12700">
            <a:solidFill>
              <a:srgbClr val="F3F8F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546890" y="3818908"/>
            <a:ext cx="3988651" cy="0"/>
          </a:xfrm>
          <a:prstGeom prst="line">
            <a:avLst/>
          </a:prstGeom>
          <a:ln w="12700">
            <a:solidFill>
              <a:srgbClr val="F2F7F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5964746" y="2660117"/>
            <a:ext cx="0" cy="306096"/>
          </a:xfrm>
          <a:prstGeom prst="line">
            <a:avLst/>
          </a:prstGeom>
          <a:ln w="12700">
            <a:solidFill>
              <a:srgbClr val="F6F7F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5964746" y="3294172"/>
            <a:ext cx="0" cy="313384"/>
          </a:xfrm>
          <a:prstGeom prst="line">
            <a:avLst/>
          </a:prstGeom>
          <a:ln w="12700">
            <a:solidFill>
              <a:srgbClr val="F6F7F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5964746" y="3942803"/>
            <a:ext cx="0" cy="313384"/>
          </a:xfrm>
          <a:prstGeom prst="line">
            <a:avLst/>
          </a:prstGeom>
          <a:ln w="12700">
            <a:solidFill>
              <a:srgbClr val="F6F8F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5964746" y="4620587"/>
            <a:ext cx="0" cy="320671"/>
          </a:xfrm>
          <a:prstGeom prst="line">
            <a:avLst/>
          </a:prstGeom>
          <a:ln w="12700">
            <a:solidFill>
              <a:srgbClr val="F6F7F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9012746" y="5517010"/>
            <a:ext cx="0" cy="466431"/>
          </a:xfrm>
          <a:prstGeom prst="line">
            <a:avLst/>
          </a:prstGeom>
          <a:ln w="12700">
            <a:solidFill>
              <a:srgbClr val="F2F7F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298967" y="6479024"/>
            <a:ext cx="4499081" cy="0"/>
          </a:xfrm>
          <a:prstGeom prst="line">
            <a:avLst/>
          </a:prstGeom>
          <a:ln w="12700">
            <a:solidFill>
              <a:srgbClr val="E2F0F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7510622" y="6479024"/>
            <a:ext cx="4418871" cy="0"/>
          </a:xfrm>
          <a:prstGeom prst="line">
            <a:avLst/>
          </a:prstGeom>
          <a:ln w="12700">
            <a:solidFill>
              <a:srgbClr val="E1F1F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P11_Text_0_4.1 评审反馈与研究风险"/>
          <p:cNvSpPr txBox="1"/>
          <p:nvPr/>
        </p:nvSpPr>
        <p:spPr>
          <a:xfrm>
            <a:off x="357301" y="155869"/>
            <a:ext cx="5401469" cy="80912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3642" b="1" spc="-38">
                <a:solidFill>
                  <a:srgbClr val="084EA6"/>
                </a:solidFill>
                <a:latin typeface="SimSun"/>
                <a:ea typeface="SimSun"/>
              </a:rPr>
              <a:t>4.1</a:t>
            </a:r>
            <a:r>
              <a:rPr sz="3642" b="1" spc="-38">
                <a:solidFill>
                  <a:srgbClr val="4277C0"/>
                </a:solidFill>
                <a:latin typeface="SimSun"/>
                <a:ea typeface="SimSun"/>
              </a:rPr>
              <a:t> </a:t>
            </a:r>
            <a:r>
              <a:rPr sz="3642" b="1" spc="-38">
                <a:solidFill>
                  <a:srgbClr val="0852AC"/>
                </a:solidFill>
                <a:latin typeface="SimSun"/>
                <a:ea typeface="SimSun"/>
              </a:rPr>
              <a:t>评审反馈与研究风险</a:t>
            </a:r>
          </a:p>
        </p:txBody>
      </p:sp>
      <p:sp>
        <p:nvSpPr>
          <p:cNvPr id="26" name="P11_Text_1_10"/>
          <p:cNvSpPr txBox="1"/>
          <p:nvPr/>
        </p:nvSpPr>
        <p:spPr>
          <a:xfrm>
            <a:off x="3711560" y="969937"/>
            <a:ext cx="1471160" cy="1478723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6656" b="1" spc="-399">
                <a:solidFill>
                  <a:srgbClr val="BA1117"/>
                </a:solidFill>
                <a:latin typeface="Times New Roman"/>
                <a:ea typeface="Times New Roman"/>
              </a:rPr>
              <a:t>10</a:t>
            </a:r>
          </a:p>
        </p:txBody>
      </p:sp>
      <p:sp>
        <p:nvSpPr>
          <p:cNvPr id="27" name="P11_Text_2_1"/>
          <p:cNvSpPr txBox="1"/>
          <p:nvPr/>
        </p:nvSpPr>
        <p:spPr>
          <a:xfrm>
            <a:off x="8327311" y="1033364"/>
            <a:ext cx="630017" cy="660019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971" b="1" spc="1098">
                <a:solidFill>
                  <a:srgbClr val="B91117"/>
                </a:solidFill>
                <a:latin typeface="Times New Roman"/>
                <a:ea typeface="Times New Roman"/>
              </a:rPr>
              <a:t>1</a:t>
            </a:r>
          </a:p>
        </p:txBody>
      </p:sp>
      <p:sp>
        <p:nvSpPr>
          <p:cNvPr id="28" name="P11_Text_3_分数来自2021年评审记录；"/>
          <p:cNvSpPr txBox="1"/>
          <p:nvPr/>
        </p:nvSpPr>
        <p:spPr>
          <a:xfrm>
            <a:off x="9537761" y="1159665"/>
            <a:ext cx="2269229" cy="306096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377" b="0" spc="-19">
                <a:solidFill>
                  <a:srgbClr val="5A667C"/>
                </a:solidFill>
                <a:latin typeface="Microsoft YaHei"/>
                <a:ea typeface="Microsoft YaHei"/>
              </a:rPr>
              <a:t>分数来自2021年评审记录；</a:t>
            </a:r>
          </a:p>
        </p:txBody>
      </p:sp>
      <p:sp>
        <p:nvSpPr>
          <p:cNvPr id="29" name="P11_Text_4_Impact Score"/>
          <p:cNvSpPr txBox="1"/>
          <p:nvPr/>
        </p:nvSpPr>
        <p:spPr>
          <a:xfrm>
            <a:off x="1400038" y="1233814"/>
            <a:ext cx="2029855" cy="500156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251" b="1" spc="-52">
                <a:solidFill>
                  <a:srgbClr val="0D55AE"/>
                </a:solidFill>
                <a:latin typeface="Microsoft YaHei"/>
                <a:ea typeface="Microsoft YaHei"/>
              </a:rPr>
              <a:t>Impact</a:t>
            </a:r>
            <a:r>
              <a:rPr sz="2251" b="1" spc="-52">
                <a:solidFill>
                  <a:srgbClr val="3663BB"/>
                </a:solidFill>
                <a:latin typeface="Microsoft YaHei"/>
                <a:ea typeface="Microsoft YaHei"/>
              </a:rPr>
              <a:t> </a:t>
            </a:r>
            <a:r>
              <a:rPr sz="2251" b="1" spc="-52">
                <a:solidFill>
                  <a:srgbClr val="0852B5"/>
                </a:solidFill>
                <a:latin typeface="Microsoft YaHei"/>
                <a:ea typeface="Microsoft YaHei"/>
              </a:rPr>
              <a:t>Score</a:t>
            </a:r>
          </a:p>
        </p:txBody>
      </p:sp>
      <p:sp>
        <p:nvSpPr>
          <p:cNvPr id="30" name="P11_Text_5_Percentile"/>
          <p:cNvSpPr txBox="1"/>
          <p:nvPr/>
        </p:nvSpPr>
        <p:spPr>
          <a:xfrm>
            <a:off x="6409550" y="1225192"/>
            <a:ext cx="1637699" cy="519607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339" b="1" spc="-64">
                <a:solidFill>
                  <a:srgbClr val="0555B2"/>
                </a:solidFill>
                <a:latin typeface="Microsoft YaHei"/>
                <a:ea typeface="Microsoft YaHei"/>
              </a:rPr>
              <a:t>Percentile</a:t>
            </a:r>
          </a:p>
        </p:txBody>
      </p:sp>
      <p:sp>
        <p:nvSpPr>
          <p:cNvPr id="31" name="P11_Text_6_预算建议按申请金额"/>
          <p:cNvSpPr txBox="1"/>
          <p:nvPr/>
        </p:nvSpPr>
        <p:spPr>
          <a:xfrm>
            <a:off x="9552344" y="1424282"/>
            <a:ext cx="1692755" cy="27330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30" b="0" spc="159">
                <a:solidFill>
                  <a:srgbClr val="465368"/>
                </a:solidFill>
                <a:latin typeface="Microsoft YaHei"/>
                <a:ea typeface="Microsoft YaHei"/>
              </a:rPr>
              <a:t>预</a:t>
            </a:r>
            <a:r>
              <a:rPr sz="1230" b="0" spc="159">
                <a:solidFill>
                  <a:srgbClr val="5F6A7D"/>
                </a:solidFill>
                <a:latin typeface="Microsoft YaHei"/>
                <a:ea typeface="Microsoft YaHei"/>
              </a:rPr>
              <a:t>算</a:t>
            </a:r>
            <a:r>
              <a:rPr sz="1230" b="0" spc="159">
                <a:solidFill>
                  <a:srgbClr val="475065"/>
                </a:solidFill>
                <a:latin typeface="Microsoft YaHei"/>
                <a:ea typeface="Microsoft YaHei"/>
              </a:rPr>
              <a:t>建议按申</a:t>
            </a:r>
            <a:r>
              <a:rPr sz="1230" b="0" spc="159">
                <a:solidFill>
                  <a:srgbClr val="5D6C7F"/>
                </a:solidFill>
                <a:latin typeface="Microsoft YaHei"/>
                <a:ea typeface="Microsoft YaHei"/>
              </a:rPr>
              <a:t>请</a:t>
            </a:r>
            <a:r>
              <a:rPr sz="1230" b="0" spc="159">
                <a:solidFill>
                  <a:srgbClr val="444F62"/>
                </a:solidFill>
                <a:latin typeface="Microsoft YaHei"/>
                <a:ea typeface="Microsoft YaHei"/>
              </a:rPr>
              <a:t>金额</a:t>
            </a:r>
          </a:p>
        </p:txBody>
      </p:sp>
      <p:sp>
        <p:nvSpPr>
          <p:cNvPr id="32" name="P11_Text_7_评审认可"/>
          <p:cNvSpPr txBox="1"/>
          <p:nvPr/>
        </p:nvSpPr>
        <p:spPr>
          <a:xfrm>
            <a:off x="583349" y="2080246"/>
            <a:ext cx="1374041" cy="485206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184" b="1" spc="112">
                <a:solidFill>
                  <a:srgbClr val="FAFBFD"/>
                </a:solidFill>
                <a:latin typeface="SimSun"/>
                <a:ea typeface="SimSun"/>
              </a:rPr>
              <a:t>评审认可</a:t>
            </a:r>
          </a:p>
        </p:txBody>
      </p:sp>
      <p:sp>
        <p:nvSpPr>
          <p:cNvPr id="33" name="P11_Text_8_研究风险"/>
          <p:cNvSpPr txBox="1"/>
          <p:nvPr/>
        </p:nvSpPr>
        <p:spPr>
          <a:xfrm>
            <a:off x="5242852" y="2081544"/>
            <a:ext cx="1328923" cy="46627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099" b="1" spc="129">
                <a:solidFill>
                  <a:srgbClr val="F7FAFD"/>
                </a:solidFill>
                <a:latin typeface="SimSun"/>
                <a:ea typeface="SimSun"/>
              </a:rPr>
              <a:t>研究风险</a:t>
            </a:r>
          </a:p>
        </p:txBody>
      </p:sp>
      <p:sp>
        <p:nvSpPr>
          <p:cNvPr id="34" name="P11_Text_9_01"/>
          <p:cNvSpPr txBox="1"/>
          <p:nvPr/>
        </p:nvSpPr>
        <p:spPr>
          <a:xfrm>
            <a:off x="5337646" y="2660678"/>
            <a:ext cx="574749" cy="52324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355" b="1" spc="-264">
                <a:solidFill>
                  <a:srgbClr val="C01218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35" name="P11_Text_10_风险一：muscimol 失活范围与干预有效"/>
          <p:cNvSpPr txBox="1"/>
          <p:nvPr/>
        </p:nvSpPr>
        <p:spPr>
          <a:xfrm>
            <a:off x="6336632" y="2662767"/>
            <a:ext cx="4486265" cy="38648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739" b="0" spc="46">
                <a:solidFill>
                  <a:srgbClr val="C11317"/>
                </a:solidFill>
                <a:latin typeface="Microsoft YaHei"/>
                <a:ea typeface="Microsoft YaHei"/>
              </a:rPr>
              <a:t>风险一：</a:t>
            </a:r>
            <a:r>
              <a:rPr sz="1739" b="0" spc="46">
                <a:solidFill>
                  <a:srgbClr val="233241"/>
                </a:solidFill>
                <a:latin typeface="Microsoft YaHei"/>
                <a:ea typeface="Microsoft YaHei"/>
              </a:rPr>
              <a:t>m</a:t>
            </a:r>
            <a:r>
              <a:rPr sz="1739" b="0" spc="46">
                <a:solidFill>
                  <a:srgbClr val="091830"/>
                </a:solidFill>
                <a:latin typeface="Microsoft YaHei"/>
                <a:ea typeface="Microsoft YaHei"/>
              </a:rPr>
              <a:t>usc</a:t>
            </a:r>
            <a:r>
              <a:rPr sz="1739" b="0" spc="46">
                <a:solidFill>
                  <a:srgbClr val="3B4151"/>
                </a:solidFill>
                <a:latin typeface="Microsoft YaHei"/>
                <a:ea typeface="Microsoft YaHei"/>
              </a:rPr>
              <a:t>i</a:t>
            </a:r>
            <a:r>
              <a:rPr sz="1739" b="0" spc="46">
                <a:solidFill>
                  <a:srgbClr val="0E182D"/>
                </a:solidFill>
                <a:latin typeface="Microsoft YaHei"/>
                <a:ea typeface="Microsoft YaHei"/>
              </a:rPr>
              <a:t>mo</a:t>
            </a:r>
            <a:r>
              <a:rPr sz="1739" b="0" spc="46">
                <a:solidFill>
                  <a:srgbClr val="434C5C"/>
                </a:solidFill>
                <a:latin typeface="Microsoft YaHei"/>
                <a:ea typeface="Microsoft YaHei"/>
              </a:rPr>
              <a:t>l </a:t>
            </a:r>
            <a:r>
              <a:rPr sz="1739" b="0" spc="46">
                <a:solidFill>
                  <a:srgbClr val="181E2C"/>
                </a:solidFill>
                <a:latin typeface="Microsoft YaHei"/>
                <a:ea typeface="Microsoft YaHei"/>
              </a:rPr>
              <a:t>失活范围与干预有效性</a:t>
            </a:r>
          </a:p>
        </p:txBody>
      </p:sp>
      <p:sp>
        <p:nvSpPr>
          <p:cNvPr id="36" name="P11_Text_11_评审认可："/>
          <p:cNvSpPr txBox="1"/>
          <p:nvPr/>
        </p:nvSpPr>
        <p:spPr>
          <a:xfrm>
            <a:off x="1757340" y="2771817"/>
            <a:ext cx="1206729" cy="390428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757" b="0" spc="-173">
                <a:solidFill>
                  <a:srgbClr val="1252B4"/>
                </a:solidFill>
                <a:latin typeface="Microsoft YaHei"/>
                <a:ea typeface="Microsoft YaHei"/>
              </a:rPr>
              <a:t>评审认可：</a:t>
            </a:r>
          </a:p>
        </p:txBody>
      </p:sp>
      <p:sp>
        <p:nvSpPr>
          <p:cNvPr id="37" name="P11_Text_13_问题重要、前期证据充分、"/>
          <p:cNvSpPr txBox="1"/>
          <p:nvPr/>
        </p:nvSpPr>
        <p:spPr>
          <a:xfrm>
            <a:off x="1771923" y="3101303"/>
            <a:ext cx="2713251" cy="368156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57" b="0" spc="14">
                <a:solidFill>
                  <a:srgbClr val="3E4553"/>
                </a:solidFill>
                <a:latin typeface="Microsoft YaHei"/>
                <a:ea typeface="Microsoft YaHei"/>
              </a:rPr>
              <a:t>问题</a:t>
            </a:r>
            <a:r>
              <a:rPr sz="1657" b="0" spc="14">
                <a:solidFill>
                  <a:srgbClr val="262D37"/>
                </a:solidFill>
                <a:latin typeface="Microsoft YaHei"/>
                <a:ea typeface="Microsoft YaHei"/>
              </a:rPr>
              <a:t>重要、前期证据充分、</a:t>
            </a:r>
          </a:p>
        </p:txBody>
      </p:sp>
      <p:sp>
        <p:nvSpPr>
          <p:cNvPr id="38" name="P11_Text_14_02"/>
          <p:cNvSpPr txBox="1"/>
          <p:nvPr/>
        </p:nvSpPr>
        <p:spPr>
          <a:xfrm>
            <a:off x="5337646" y="3302021"/>
            <a:ext cx="582040" cy="52324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355" b="1" spc="-207">
                <a:solidFill>
                  <a:srgbClr val="BD1118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39" name="P11_Text_15_风险二：多电极阵列分析方案需进一步明确"/>
          <p:cNvSpPr txBox="1"/>
          <p:nvPr/>
        </p:nvSpPr>
        <p:spPr>
          <a:xfrm>
            <a:off x="6336632" y="3315719"/>
            <a:ext cx="4593559" cy="42975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934" b="1" spc="-119">
                <a:solidFill>
                  <a:srgbClr val="BF1419"/>
                </a:solidFill>
                <a:latin typeface="SimSun"/>
                <a:ea typeface="SimSun"/>
              </a:rPr>
              <a:t>风险二：</a:t>
            </a:r>
            <a:r>
              <a:rPr sz="1934" b="1" spc="-119">
                <a:solidFill>
                  <a:srgbClr val="171D29"/>
                </a:solidFill>
                <a:latin typeface="SimSun"/>
                <a:ea typeface="SimSun"/>
              </a:rPr>
              <a:t>多电极阵列分析方案需进一步明确</a:t>
            </a:r>
          </a:p>
        </p:txBody>
      </p:sp>
      <p:sp>
        <p:nvSpPr>
          <p:cNvPr id="40" name="P11_Text_16_设计严谨"/>
          <p:cNvSpPr txBox="1"/>
          <p:nvPr/>
        </p:nvSpPr>
        <p:spPr>
          <a:xfrm>
            <a:off x="1757340" y="3392823"/>
            <a:ext cx="1043413" cy="368156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57" b="0" spc="87">
                <a:solidFill>
                  <a:srgbClr val="222936"/>
                </a:solidFill>
                <a:latin typeface="Microsoft YaHei"/>
                <a:ea typeface="Microsoft YaHei"/>
              </a:rPr>
              <a:t>设</a:t>
            </a:r>
            <a:r>
              <a:rPr sz="1657" b="0" spc="87">
                <a:solidFill>
                  <a:srgbClr val="4D5662"/>
                </a:solidFill>
                <a:latin typeface="Microsoft YaHei"/>
                <a:ea typeface="Microsoft YaHei"/>
              </a:rPr>
              <a:t>计</a:t>
            </a:r>
            <a:r>
              <a:rPr sz="1657" b="0" spc="87">
                <a:solidFill>
                  <a:srgbClr val="363A42"/>
                </a:solidFill>
                <a:latin typeface="Microsoft YaHei"/>
                <a:ea typeface="Microsoft YaHei"/>
              </a:rPr>
              <a:t>严谨</a:t>
            </a:r>
          </a:p>
        </p:txBody>
      </p:sp>
      <p:sp>
        <p:nvSpPr>
          <p:cNvPr id="41" name="P11_Text_17_03"/>
          <p:cNvSpPr txBox="1"/>
          <p:nvPr/>
        </p:nvSpPr>
        <p:spPr>
          <a:xfrm>
            <a:off x="5337646" y="3957940"/>
            <a:ext cx="582040" cy="52324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355" b="1" spc="-207">
                <a:solidFill>
                  <a:srgbClr val="C01219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42" name="P11_Text_18_风险三：永久性听损后的任务可完成性"/>
          <p:cNvSpPr txBox="1"/>
          <p:nvPr/>
        </p:nvSpPr>
        <p:spPr>
          <a:xfrm>
            <a:off x="6336632" y="3988911"/>
            <a:ext cx="4130768" cy="390428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757" b="0" spc="77">
                <a:solidFill>
                  <a:srgbClr val="BD0E12"/>
                </a:solidFill>
                <a:latin typeface="Microsoft YaHei"/>
                <a:ea typeface="Microsoft YaHei"/>
              </a:rPr>
              <a:t>风险三：</a:t>
            </a:r>
            <a:r>
              <a:rPr sz="1757" b="0" spc="77">
                <a:solidFill>
                  <a:srgbClr val="090E1E"/>
                </a:solidFill>
                <a:latin typeface="Microsoft YaHei"/>
                <a:ea typeface="Microsoft YaHei"/>
              </a:rPr>
              <a:t>永久性听</a:t>
            </a:r>
            <a:r>
              <a:rPr sz="1757" b="0" spc="77">
                <a:solidFill>
                  <a:srgbClr val="1F2632"/>
                </a:solidFill>
                <a:latin typeface="Microsoft YaHei"/>
                <a:ea typeface="Microsoft YaHei"/>
              </a:rPr>
              <a:t>损后的任</a:t>
            </a:r>
            <a:r>
              <a:rPr sz="1757" b="0" spc="77">
                <a:solidFill>
                  <a:srgbClr val="090F1D"/>
                </a:solidFill>
                <a:latin typeface="Microsoft YaHei"/>
                <a:ea typeface="Microsoft YaHei"/>
              </a:rPr>
              <a:t>务可</a:t>
            </a:r>
            <a:r>
              <a:rPr sz="1757" b="0" spc="77">
                <a:solidFill>
                  <a:srgbClr val="222A36"/>
                </a:solidFill>
                <a:latin typeface="Microsoft YaHei"/>
                <a:ea typeface="Microsoft YaHei"/>
              </a:rPr>
              <a:t>完成</a:t>
            </a:r>
            <a:r>
              <a:rPr sz="1757" b="0" spc="77">
                <a:solidFill>
                  <a:srgbClr val="0A0F1D"/>
                </a:solidFill>
                <a:latin typeface="Microsoft YaHei"/>
                <a:ea typeface="Microsoft YaHei"/>
              </a:rPr>
              <a:t>性</a:t>
            </a:r>
          </a:p>
        </p:txBody>
      </p:sp>
      <p:sp>
        <p:nvSpPr>
          <p:cNvPr id="43" name="P11_Text_19_评审认可："/>
          <p:cNvSpPr txBox="1"/>
          <p:nvPr/>
        </p:nvSpPr>
        <p:spPr>
          <a:xfrm>
            <a:off x="1764632" y="4055395"/>
            <a:ext cx="1193485" cy="37741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99" b="0" spc="-114">
                <a:solidFill>
                  <a:srgbClr val="0F50AF"/>
                </a:solidFill>
                <a:latin typeface="Microsoft YaHei"/>
                <a:ea typeface="Microsoft YaHei"/>
              </a:rPr>
              <a:t>评审认可：</a:t>
            </a:r>
          </a:p>
        </p:txBody>
      </p:sp>
      <p:sp>
        <p:nvSpPr>
          <p:cNvPr id="44" name="P11_Text_20_研究者经验与研究环境"/>
          <p:cNvSpPr txBox="1"/>
          <p:nvPr/>
        </p:nvSpPr>
        <p:spPr>
          <a:xfrm>
            <a:off x="1771923" y="4400608"/>
            <a:ext cx="2378785" cy="338371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23" b="0" spc="253">
                <a:solidFill>
                  <a:srgbClr val="3C4050"/>
                </a:solidFill>
                <a:latin typeface="Microsoft YaHei"/>
                <a:ea typeface="Microsoft YaHei"/>
              </a:rPr>
              <a:t>研究者经验与研究环境</a:t>
            </a:r>
          </a:p>
        </p:txBody>
      </p:sp>
      <p:sp>
        <p:nvSpPr>
          <p:cNvPr id="45" name="P11_Text_21_支撑实施"/>
          <p:cNvSpPr txBox="1"/>
          <p:nvPr/>
        </p:nvSpPr>
        <p:spPr>
          <a:xfrm>
            <a:off x="1757340" y="4675767"/>
            <a:ext cx="1041695" cy="36440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40" b="0" spc="109">
                <a:solidFill>
                  <a:srgbClr val="242836"/>
                </a:solidFill>
                <a:latin typeface="Microsoft YaHei"/>
                <a:ea typeface="Microsoft YaHei"/>
              </a:rPr>
              <a:t>支撑实</a:t>
            </a:r>
            <a:r>
              <a:rPr sz="1640" b="0" spc="109">
                <a:solidFill>
                  <a:srgbClr val="444B58"/>
                </a:solidFill>
                <a:latin typeface="Microsoft YaHei"/>
                <a:ea typeface="Microsoft YaHei"/>
              </a:rPr>
              <a:t>施</a:t>
            </a:r>
          </a:p>
        </p:txBody>
      </p:sp>
      <p:sp>
        <p:nvSpPr>
          <p:cNvPr id="46" name="P11_Text_22_04"/>
          <p:cNvSpPr txBox="1"/>
          <p:nvPr/>
        </p:nvSpPr>
        <p:spPr>
          <a:xfrm>
            <a:off x="5337646" y="4644132"/>
            <a:ext cx="574562" cy="506889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281" b="1" spc="-116">
                <a:solidFill>
                  <a:srgbClr val="BD1217"/>
                </a:solidFill>
                <a:latin typeface="Microsoft YaHei"/>
                <a:ea typeface="Microsoft YaHei"/>
              </a:rPr>
              <a:t>04</a:t>
            </a:r>
          </a:p>
        </p:txBody>
      </p:sp>
      <p:sp>
        <p:nvSpPr>
          <p:cNvPr id="47" name="P11_Text_23_风险四：研究目标间存在轻度依赖"/>
          <p:cNvSpPr txBox="1"/>
          <p:nvPr/>
        </p:nvSpPr>
        <p:spPr>
          <a:xfrm>
            <a:off x="6336632" y="4664315"/>
            <a:ext cx="3672670" cy="425133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913" b="1" spc="-94">
                <a:solidFill>
                  <a:srgbClr val="BF1618"/>
                </a:solidFill>
                <a:latin typeface="SimSun"/>
                <a:ea typeface="SimSun"/>
              </a:rPr>
              <a:t>风险四：</a:t>
            </a:r>
            <a:r>
              <a:rPr sz="1913" b="1" spc="-94">
                <a:solidFill>
                  <a:srgbClr val="090E1F"/>
                </a:solidFill>
                <a:latin typeface="SimSun"/>
                <a:ea typeface="SimSun"/>
              </a:rPr>
              <a:t>研究目标间存在轻度依</a:t>
            </a:r>
            <a:r>
              <a:rPr sz="1913" b="1" spc="-94">
                <a:solidFill>
                  <a:srgbClr val="272E3D"/>
                </a:solidFill>
                <a:latin typeface="SimSun"/>
                <a:ea typeface="SimSun"/>
              </a:rPr>
              <a:t>赖</a:t>
            </a:r>
          </a:p>
        </p:txBody>
      </p:sp>
      <p:sp>
        <p:nvSpPr>
          <p:cNvPr id="48" name="P11_Text_24_优化方向"/>
          <p:cNvSpPr txBox="1"/>
          <p:nvPr/>
        </p:nvSpPr>
        <p:spPr>
          <a:xfrm>
            <a:off x="1137531" y="5591157"/>
            <a:ext cx="1394015" cy="512932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309" b="1" spc="-36">
                <a:solidFill>
                  <a:srgbClr val="F7FAFC"/>
                </a:solidFill>
                <a:latin typeface="SimSun"/>
                <a:ea typeface="SimSun"/>
              </a:rPr>
              <a:t>优化方向</a:t>
            </a:r>
          </a:p>
        </p:txBody>
      </p:sp>
      <p:sp>
        <p:nvSpPr>
          <p:cNvPr id="49" name="P11_Text_25_分数来自2021年评审记录；"/>
          <p:cNvSpPr txBox="1"/>
          <p:nvPr/>
        </p:nvSpPr>
        <p:spPr>
          <a:xfrm>
            <a:off x="9523177" y="5547036"/>
            <a:ext cx="2240061" cy="306096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377" b="0" spc="-37">
                <a:solidFill>
                  <a:srgbClr val="545F73"/>
                </a:solidFill>
                <a:latin typeface="Microsoft YaHei"/>
                <a:ea typeface="Microsoft YaHei"/>
              </a:rPr>
              <a:t>分数来自2021年评审记录；</a:t>
            </a:r>
          </a:p>
        </p:txBody>
      </p:sp>
      <p:sp>
        <p:nvSpPr>
          <p:cNvPr id="50" name="P11_Text_26_更精确的干预、清晰的分析计划、明确的模型边界"/>
          <p:cNvSpPr txBox="1"/>
          <p:nvPr/>
        </p:nvSpPr>
        <p:spPr>
          <a:xfrm>
            <a:off x="2872995" y="5622314"/>
            <a:ext cx="5415475" cy="37741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99" b="0" spc="186">
                <a:solidFill>
                  <a:srgbClr val="C00D11"/>
                </a:solidFill>
                <a:latin typeface="Microsoft YaHei"/>
                <a:ea typeface="Microsoft YaHei"/>
              </a:rPr>
              <a:t>更精确的干预、清晰的分析计划、明确的模型边界</a:t>
            </a:r>
          </a:p>
        </p:txBody>
      </p:sp>
      <p:sp>
        <p:nvSpPr>
          <p:cNvPr id="51" name="P11_Text_27_预算建议按申请金额"/>
          <p:cNvSpPr txBox="1"/>
          <p:nvPr/>
        </p:nvSpPr>
        <p:spPr>
          <a:xfrm>
            <a:off x="9537761" y="5804365"/>
            <a:ext cx="1678171" cy="273300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30" b="0" spc="145">
                <a:solidFill>
                  <a:srgbClr val="5A6479"/>
                </a:solidFill>
                <a:latin typeface="Microsoft YaHei"/>
                <a:ea typeface="Microsoft YaHei"/>
              </a:rPr>
              <a:t>预算建议按申请金额</a:t>
            </a:r>
          </a:p>
        </p:txBody>
      </p:sp>
      <p:sp>
        <p:nvSpPr>
          <p:cNvPr id="52" name="P11_Text_28_基于NIH/NIDCD公开材料整理"/>
          <p:cNvSpPr txBox="1"/>
          <p:nvPr/>
        </p:nvSpPr>
        <p:spPr>
          <a:xfrm>
            <a:off x="5089722" y="6353641"/>
            <a:ext cx="2070890" cy="234257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54" b="0" spc="68">
                <a:solidFill>
                  <a:srgbClr val="5B6679"/>
                </a:solidFill>
                <a:latin typeface="Microsoft YaHei"/>
                <a:ea typeface="Microsoft YaHei"/>
              </a:rPr>
              <a:t>基于N</a:t>
            </a:r>
            <a:r>
              <a:rPr sz="1054" b="0" spc="68">
                <a:solidFill>
                  <a:srgbClr val="828D9D"/>
                </a:solidFill>
                <a:latin typeface="Microsoft YaHei"/>
                <a:ea typeface="Microsoft YaHei"/>
              </a:rPr>
              <a:t>I</a:t>
            </a:r>
            <a:r>
              <a:rPr sz="1054" b="0" spc="68">
                <a:solidFill>
                  <a:srgbClr val="576177"/>
                </a:solidFill>
                <a:latin typeface="Microsoft YaHei"/>
                <a:ea typeface="Microsoft YaHei"/>
              </a:rPr>
              <a:t>H</a:t>
            </a:r>
            <a:r>
              <a:rPr sz="1054" b="0" spc="68">
                <a:solidFill>
                  <a:srgbClr val="878F9E"/>
                </a:solidFill>
                <a:latin typeface="Microsoft YaHei"/>
                <a:ea typeface="Microsoft YaHei"/>
              </a:rPr>
              <a:t>/</a:t>
            </a:r>
            <a:r>
              <a:rPr sz="1054" b="0" spc="68">
                <a:solidFill>
                  <a:srgbClr val="616F84"/>
                </a:solidFill>
                <a:latin typeface="Microsoft YaHei"/>
                <a:ea typeface="Microsoft YaHei"/>
              </a:rPr>
              <a:t>N</a:t>
            </a:r>
            <a:r>
              <a:rPr sz="1054" b="0" spc="68">
                <a:solidFill>
                  <a:srgbClr val="45566E"/>
                </a:solidFill>
                <a:latin typeface="Microsoft YaHei"/>
                <a:ea typeface="Microsoft YaHei"/>
              </a:rPr>
              <a:t>ID</a:t>
            </a:r>
            <a:r>
              <a:rPr sz="1054" b="0" spc="68">
                <a:solidFill>
                  <a:srgbClr val="616B80"/>
                </a:solidFill>
                <a:latin typeface="Microsoft YaHei"/>
                <a:ea typeface="Microsoft YaHei"/>
              </a:rPr>
              <a:t>C</a:t>
            </a:r>
            <a:r>
              <a:rPr sz="1054" b="0" spc="68">
                <a:solidFill>
                  <a:srgbClr val="44546E"/>
                </a:solidFill>
                <a:latin typeface="Microsoft YaHei"/>
                <a:ea typeface="Microsoft YaHei"/>
              </a:rPr>
              <a:t>D</a:t>
            </a:r>
            <a:r>
              <a:rPr sz="1054" b="0" spc="68">
                <a:solidFill>
                  <a:srgbClr val="606E83"/>
                </a:solidFill>
                <a:latin typeface="Microsoft YaHei"/>
                <a:ea typeface="Microsoft YaHei"/>
              </a:rPr>
              <a:t>公开材料整理</a:t>
            </a:r>
          </a:p>
        </p:txBody>
      </p:sp>
      <p:sp>
        <p:nvSpPr>
          <p:cNvPr id="53" name="P11_Text_29_11/12"/>
          <p:cNvSpPr txBox="1"/>
          <p:nvPr/>
        </p:nvSpPr>
        <p:spPr>
          <a:xfrm>
            <a:off x="11470105" y="6400276"/>
            <a:ext cx="552004" cy="29814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342" b="0" spc="-21">
                <a:solidFill>
                  <a:srgbClr val="384864"/>
                </a:solidFill>
                <a:latin typeface="SimHei"/>
                <a:ea typeface="SimHei"/>
              </a:rPr>
              <a:t>11</a:t>
            </a:r>
            <a:r>
              <a:rPr sz="1342" b="0" spc="-21">
                <a:solidFill>
                  <a:srgbClr val="5A6D82"/>
                </a:solidFill>
                <a:latin typeface="SimHei"/>
                <a:ea typeface="SimHei"/>
              </a:rPr>
              <a:t>/</a:t>
            </a:r>
            <a:r>
              <a:rPr sz="1342" b="0" spc="-21">
                <a:solidFill>
                  <a:srgbClr val="3F4C63"/>
                </a:solidFill>
                <a:latin typeface="SimHei"/>
                <a:ea typeface="SimHei"/>
              </a:rPr>
              <a:t>12</a:t>
            </a:r>
          </a:p>
        </p:txBody>
      </p:sp>
      <p:sp>
        <p:nvSpPr>
          <p:cNvPr id="54" name="P11_Text_30_评审PDF第1-2、6、8-9页。"/>
          <p:cNvSpPr txBox="1"/>
          <p:nvPr/>
        </p:nvSpPr>
        <p:spPr>
          <a:xfrm>
            <a:off x="5301187" y="6552221"/>
            <a:ext cx="1699005" cy="20794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936" b="0" spc="80">
                <a:solidFill>
                  <a:srgbClr val="6C7A8D"/>
                </a:solidFill>
                <a:latin typeface="SimSun"/>
                <a:ea typeface="SimSun"/>
              </a:rPr>
              <a:t>评审</a:t>
            </a:r>
            <a:r>
              <a:rPr sz="936" b="0" spc="80">
                <a:solidFill>
                  <a:srgbClr val="364C66"/>
                </a:solidFill>
                <a:latin typeface="SimSun"/>
                <a:ea typeface="SimSun"/>
              </a:rPr>
              <a:t>PD</a:t>
            </a:r>
            <a:r>
              <a:rPr sz="936" b="0" spc="80">
                <a:solidFill>
                  <a:srgbClr val="667488"/>
                </a:solidFill>
                <a:latin typeface="SimSun"/>
                <a:ea typeface="SimSun"/>
              </a:rPr>
              <a:t>F第1-</a:t>
            </a:r>
            <a:r>
              <a:rPr sz="936" b="0" spc="80">
                <a:solidFill>
                  <a:srgbClr val="3A4C6A"/>
                </a:solidFill>
                <a:latin typeface="SimSun"/>
                <a:ea typeface="SimSun"/>
              </a:rPr>
              <a:t>2</a:t>
            </a:r>
            <a:r>
              <a:rPr sz="936" b="0" spc="80">
                <a:solidFill>
                  <a:srgbClr val="6F7A90"/>
                </a:solidFill>
                <a:latin typeface="SimSun"/>
                <a:ea typeface="SimSun"/>
              </a:rPr>
              <a:t>、6、8-9页。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3879273" y="1909454"/>
            <a:ext cx="58335" cy="58304"/>
          </a:xfrm>
          <a:prstGeom prst="ellipse">
            <a:avLst/>
          </a:prstGeom>
          <a:solidFill>
            <a:srgbClr val="B21B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986622" y="1909454"/>
            <a:ext cx="58335" cy="58304"/>
          </a:xfrm>
          <a:prstGeom prst="ellipse">
            <a:avLst/>
          </a:prstGeom>
          <a:solidFill>
            <a:srgbClr val="B21B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108555" y="1909454"/>
            <a:ext cx="58335" cy="58304"/>
          </a:xfrm>
          <a:prstGeom prst="ellipse">
            <a:avLst/>
          </a:prstGeom>
          <a:solidFill>
            <a:srgbClr val="B21B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P12_Illustration_01_LabelBackground_5"/>
          <p:cNvSpPr/>
          <p:nvPr/>
        </p:nvSpPr>
        <p:spPr>
          <a:xfrm>
            <a:off x="1735464" y="3498236"/>
            <a:ext cx="933359" cy="21864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P12_Illustration_01_LabelBackground_6"/>
          <p:cNvSpPr/>
          <p:nvPr/>
        </p:nvSpPr>
        <p:spPr>
          <a:xfrm>
            <a:off x="4345952" y="3498236"/>
            <a:ext cx="926067" cy="21864"/>
          </a:xfrm>
          <a:prstGeom prst="rect">
            <a:avLst/>
          </a:prstGeom>
          <a:solidFill>
            <a:srgbClr val="FDF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P12_Illustration_01_LabelBackground_7"/>
          <p:cNvSpPr/>
          <p:nvPr/>
        </p:nvSpPr>
        <p:spPr>
          <a:xfrm>
            <a:off x="6992900" y="3498236"/>
            <a:ext cx="933359" cy="21864"/>
          </a:xfrm>
          <a:prstGeom prst="rect">
            <a:avLst/>
          </a:prstGeom>
          <a:solidFill>
            <a:srgbClr val="FBFC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P12_Illustration_01_LabelBackground_8"/>
          <p:cNvSpPr/>
          <p:nvPr/>
        </p:nvSpPr>
        <p:spPr>
          <a:xfrm>
            <a:off x="9632555" y="3498236"/>
            <a:ext cx="926067" cy="21864"/>
          </a:xfrm>
          <a:prstGeom prst="rect">
            <a:avLst/>
          </a:prstGeom>
          <a:solidFill>
            <a:srgbClr val="F4F8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P12_Illustration_01_LabelBackground_9"/>
          <p:cNvSpPr/>
          <p:nvPr/>
        </p:nvSpPr>
        <p:spPr>
          <a:xfrm>
            <a:off x="11112804" y="3571116"/>
            <a:ext cx="940651" cy="167624"/>
          </a:xfrm>
          <a:prstGeom prst="rect">
            <a:avLst/>
          </a:prstGeom>
          <a:solidFill>
            <a:srgbClr val="F1F6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P12_Illustration_01_LabelBackground_10"/>
          <p:cNvSpPr/>
          <p:nvPr/>
        </p:nvSpPr>
        <p:spPr>
          <a:xfrm>
            <a:off x="11207598" y="4890242"/>
            <a:ext cx="247923" cy="123896"/>
          </a:xfrm>
          <a:prstGeom prst="rect">
            <a:avLst/>
          </a:prstGeom>
          <a:solidFill>
            <a:srgbClr val="DDE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12_Illustration_01" descr="slide_012.png"/>
          <p:cNvPicPr>
            <a:picLocks noChangeAspect="1"/>
          </p:cNvPicPr>
          <p:nvPr/>
        </p:nvPicPr>
        <p:blipFill>
          <a:blip r:embed="rId2"/>
          <a:srcRect t="51010" b="25611"/>
          <a:stretch>
            <a:fillRect/>
          </a:stretch>
        </p:blipFill>
        <p:spPr>
          <a:xfrm>
            <a:off x="0" y="3498236"/>
            <a:ext cx="12192000" cy="1603358"/>
          </a:xfrm>
          <a:custGeom>
            <a:avLst/>
            <a:gdLst/>
            <a:ahLst/>
            <a:cxnLst/>
            <a:rect l="0" t="0" r="r" b="b"/>
            <a:pathLst>
              <a:path w="100000" h="100000" stroke="0" extrusionOk="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  <a:moveTo>
                  <a:pt x="14234" y="0"/>
                </a:moveTo>
                <a:lnTo>
                  <a:pt x="14234" y="1364"/>
                </a:lnTo>
                <a:lnTo>
                  <a:pt x="21890" y="1364"/>
                </a:lnTo>
                <a:lnTo>
                  <a:pt x="21890" y="0"/>
                </a:lnTo>
                <a:close/>
                <a:moveTo>
                  <a:pt x="35646" y="0"/>
                </a:moveTo>
                <a:lnTo>
                  <a:pt x="35646" y="1364"/>
                </a:lnTo>
                <a:lnTo>
                  <a:pt x="43242" y="1364"/>
                </a:lnTo>
                <a:lnTo>
                  <a:pt x="43242" y="0"/>
                </a:lnTo>
                <a:close/>
                <a:moveTo>
                  <a:pt x="57356" y="0"/>
                </a:moveTo>
                <a:lnTo>
                  <a:pt x="57356" y="1364"/>
                </a:lnTo>
                <a:lnTo>
                  <a:pt x="65012" y="1364"/>
                </a:lnTo>
                <a:lnTo>
                  <a:pt x="65012" y="0"/>
                </a:lnTo>
                <a:close/>
                <a:moveTo>
                  <a:pt x="79007" y="0"/>
                </a:moveTo>
                <a:lnTo>
                  <a:pt x="79007" y="1364"/>
                </a:lnTo>
                <a:lnTo>
                  <a:pt x="86603" y="1364"/>
                </a:lnTo>
                <a:lnTo>
                  <a:pt x="86603" y="0"/>
                </a:lnTo>
                <a:close/>
                <a:moveTo>
                  <a:pt x="91148" y="4545"/>
                </a:moveTo>
                <a:lnTo>
                  <a:pt x="91148" y="15000"/>
                </a:lnTo>
                <a:lnTo>
                  <a:pt x="98864" y="15000"/>
                </a:lnTo>
                <a:lnTo>
                  <a:pt x="98864" y="4545"/>
                </a:lnTo>
                <a:close/>
                <a:moveTo>
                  <a:pt x="91926" y="86818"/>
                </a:moveTo>
                <a:lnTo>
                  <a:pt x="91926" y="94545"/>
                </a:lnTo>
                <a:lnTo>
                  <a:pt x="93959" y="94545"/>
                </a:lnTo>
                <a:lnTo>
                  <a:pt x="93959" y="86818"/>
                </a:lnTo>
                <a:close/>
              </a:path>
            </a:pathLst>
          </a:custGeom>
        </p:spPr>
      </p:pic>
      <p:sp>
        <p:nvSpPr>
          <p:cNvPr id="12" name="P12_Illustration_02_LabelBackground_11"/>
          <p:cNvSpPr/>
          <p:nvPr/>
        </p:nvSpPr>
        <p:spPr>
          <a:xfrm>
            <a:off x="3580306" y="5261930"/>
            <a:ext cx="2450067" cy="524735"/>
          </a:xfrm>
          <a:prstGeom prst="rect">
            <a:avLst/>
          </a:prstGeom>
          <a:solidFill>
            <a:srgbClr val="0A54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P12_Illustration_02_LabelBackground_12"/>
          <p:cNvSpPr/>
          <p:nvPr/>
        </p:nvSpPr>
        <p:spPr>
          <a:xfrm>
            <a:off x="6453301" y="5261930"/>
            <a:ext cx="2224019" cy="488295"/>
          </a:xfrm>
          <a:prstGeom prst="rect">
            <a:avLst/>
          </a:prstGeom>
          <a:solidFill>
            <a:srgbClr val="0955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P12_Illustration_02_LabelBackground_13"/>
          <p:cNvSpPr/>
          <p:nvPr/>
        </p:nvSpPr>
        <p:spPr>
          <a:xfrm>
            <a:off x="4448038" y="5888697"/>
            <a:ext cx="3317799" cy="160336"/>
          </a:xfrm>
          <a:prstGeom prst="rect">
            <a:avLst/>
          </a:prstGeom>
          <a:solidFill>
            <a:srgbClr val="0B55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P12_Illustration_02_LabelBackground_14"/>
          <p:cNvSpPr/>
          <p:nvPr/>
        </p:nvSpPr>
        <p:spPr>
          <a:xfrm>
            <a:off x="4185531" y="6049033"/>
            <a:ext cx="3842813" cy="160336"/>
          </a:xfrm>
          <a:prstGeom prst="rect">
            <a:avLst/>
          </a:prstGeom>
          <a:solidFill>
            <a:srgbClr val="0A55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P12_Illustration_02_LabelBackground_15"/>
          <p:cNvSpPr/>
          <p:nvPr/>
        </p:nvSpPr>
        <p:spPr>
          <a:xfrm>
            <a:off x="4929301" y="6194793"/>
            <a:ext cx="2289646" cy="167624"/>
          </a:xfrm>
          <a:prstGeom prst="rect">
            <a:avLst/>
          </a:prstGeom>
          <a:solidFill>
            <a:srgbClr val="0A55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P12_Illustration_02_LabelBackground_16"/>
          <p:cNvSpPr/>
          <p:nvPr/>
        </p:nvSpPr>
        <p:spPr>
          <a:xfrm>
            <a:off x="5162641" y="6355129"/>
            <a:ext cx="1910469" cy="145760"/>
          </a:xfrm>
          <a:prstGeom prst="rect">
            <a:avLst/>
          </a:prstGeom>
          <a:solidFill>
            <a:srgbClr val="0853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P12_Illustration_02_LabelBackground_17"/>
          <p:cNvSpPr/>
          <p:nvPr/>
        </p:nvSpPr>
        <p:spPr>
          <a:xfrm>
            <a:off x="5213684" y="6581056"/>
            <a:ext cx="1750048" cy="153048"/>
          </a:xfrm>
          <a:prstGeom prst="rect">
            <a:avLst/>
          </a:prstGeom>
          <a:solidFill>
            <a:srgbClr val="0753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12_Illustration_02" descr="slide_012.png"/>
          <p:cNvPicPr>
            <a:picLocks noChangeAspect="1"/>
          </p:cNvPicPr>
          <p:nvPr/>
        </p:nvPicPr>
        <p:blipFill>
          <a:blip r:embed="rId2"/>
          <a:srcRect t="74389"/>
          <a:stretch>
            <a:fillRect/>
          </a:stretch>
        </p:blipFill>
        <p:spPr>
          <a:xfrm>
            <a:off x="0" y="5101594"/>
            <a:ext cx="12192000" cy="1756406"/>
          </a:xfrm>
          <a:custGeom>
            <a:avLst/>
            <a:gdLst/>
            <a:ahLst/>
            <a:cxnLst/>
            <a:rect l="0" t="0" r="r" b="b"/>
            <a:pathLst>
              <a:path w="100000" h="100000" stroke="0" extrusionOk="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  <a:moveTo>
                  <a:pt x="29366" y="9129"/>
                </a:moveTo>
                <a:lnTo>
                  <a:pt x="29366" y="39004"/>
                </a:lnTo>
                <a:lnTo>
                  <a:pt x="49462" y="39004"/>
                </a:lnTo>
                <a:lnTo>
                  <a:pt x="49462" y="9129"/>
                </a:lnTo>
                <a:close/>
                <a:moveTo>
                  <a:pt x="52931" y="9129"/>
                </a:moveTo>
                <a:lnTo>
                  <a:pt x="52931" y="36929"/>
                </a:lnTo>
                <a:lnTo>
                  <a:pt x="71172" y="36929"/>
                </a:lnTo>
                <a:lnTo>
                  <a:pt x="71172" y="9129"/>
                </a:lnTo>
                <a:close/>
                <a:moveTo>
                  <a:pt x="36483" y="44813"/>
                </a:moveTo>
                <a:lnTo>
                  <a:pt x="36483" y="53942"/>
                </a:lnTo>
                <a:lnTo>
                  <a:pt x="63696" y="53942"/>
                </a:lnTo>
                <a:lnTo>
                  <a:pt x="63696" y="44813"/>
                </a:lnTo>
                <a:close/>
                <a:moveTo>
                  <a:pt x="34330" y="53942"/>
                </a:moveTo>
                <a:lnTo>
                  <a:pt x="34330" y="63071"/>
                </a:lnTo>
                <a:lnTo>
                  <a:pt x="65849" y="63071"/>
                </a:lnTo>
                <a:lnTo>
                  <a:pt x="65849" y="53942"/>
                </a:lnTo>
                <a:close/>
                <a:moveTo>
                  <a:pt x="40431" y="62241"/>
                </a:moveTo>
                <a:lnTo>
                  <a:pt x="40431" y="71784"/>
                </a:lnTo>
                <a:lnTo>
                  <a:pt x="59211" y="71784"/>
                </a:lnTo>
                <a:lnTo>
                  <a:pt x="59211" y="62241"/>
                </a:lnTo>
                <a:close/>
                <a:moveTo>
                  <a:pt x="42344" y="71369"/>
                </a:moveTo>
                <a:lnTo>
                  <a:pt x="42344" y="79668"/>
                </a:lnTo>
                <a:lnTo>
                  <a:pt x="58014" y="79668"/>
                </a:lnTo>
                <a:lnTo>
                  <a:pt x="58014" y="71369"/>
                </a:lnTo>
                <a:close/>
                <a:moveTo>
                  <a:pt x="42763" y="84232"/>
                </a:moveTo>
                <a:lnTo>
                  <a:pt x="42763" y="92946"/>
                </a:lnTo>
                <a:lnTo>
                  <a:pt x="57117" y="92946"/>
                </a:lnTo>
                <a:lnTo>
                  <a:pt x="57117" y="84232"/>
                </a:lnTo>
                <a:close/>
              </a:path>
            </a:pathLst>
          </a:custGeom>
        </p:spPr>
      </p:pic>
      <p:sp>
        <p:nvSpPr>
          <p:cNvPr id="20" name="P12_Text_0_从科学问题走向可检验的证据"/>
          <p:cNvSpPr txBox="1"/>
          <p:nvPr/>
        </p:nvSpPr>
        <p:spPr>
          <a:xfrm>
            <a:off x="1487541" y="741494"/>
            <a:ext cx="9820105" cy="1302826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5865" b="1" spc="-301">
                <a:solidFill>
                  <a:srgbClr val="044A9D"/>
                </a:solidFill>
                <a:latin typeface="SimSun"/>
                <a:ea typeface="SimSun"/>
              </a:rPr>
              <a:t>从科学问题走向可检验的证据</a:t>
            </a:r>
          </a:p>
        </p:txBody>
      </p:sp>
      <p:sp>
        <p:nvSpPr>
          <p:cNvPr id="21" name="P12_Text_1_问题聚焦"/>
          <p:cNvSpPr txBox="1"/>
          <p:nvPr/>
        </p:nvSpPr>
        <p:spPr>
          <a:xfrm>
            <a:off x="2245895" y="1741196"/>
            <a:ext cx="1523366" cy="540658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433" b="1" spc="104">
                <a:solidFill>
                  <a:srgbClr val="0B4CA2"/>
                </a:solidFill>
                <a:latin typeface="SimSun"/>
                <a:ea typeface="SimSun"/>
              </a:rPr>
              <a:t>问题聚焦</a:t>
            </a:r>
          </a:p>
        </p:txBody>
      </p:sp>
      <p:sp>
        <p:nvSpPr>
          <p:cNvPr id="22" name="P12_Text_2_假说明确"/>
          <p:cNvSpPr txBox="1"/>
          <p:nvPr/>
        </p:nvSpPr>
        <p:spPr>
          <a:xfrm>
            <a:off x="4309493" y="1741595"/>
            <a:ext cx="1527999" cy="53484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407" b="1" spc="158">
                <a:solidFill>
                  <a:srgbClr val="0648A4"/>
                </a:solidFill>
                <a:latin typeface="SimSun"/>
                <a:ea typeface="SimSun"/>
              </a:rPr>
              <a:t>假说明确</a:t>
            </a:r>
          </a:p>
        </p:txBody>
      </p:sp>
      <p:sp>
        <p:nvSpPr>
          <p:cNvPr id="23" name="P12_Text_3_目标递进"/>
          <p:cNvSpPr txBox="1"/>
          <p:nvPr/>
        </p:nvSpPr>
        <p:spPr>
          <a:xfrm>
            <a:off x="6467885" y="1732958"/>
            <a:ext cx="1500539" cy="554521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496" b="1" spc="-56">
                <a:solidFill>
                  <a:srgbClr val="084BA3"/>
                </a:solidFill>
                <a:latin typeface="SimSun"/>
                <a:ea typeface="SimSun"/>
              </a:rPr>
              <a:t>目标递进</a:t>
            </a:r>
          </a:p>
        </p:txBody>
      </p:sp>
      <p:sp>
        <p:nvSpPr>
          <p:cNvPr id="24" name="P12_Text_4_对照充分"/>
          <p:cNvSpPr txBox="1"/>
          <p:nvPr/>
        </p:nvSpPr>
        <p:spPr>
          <a:xfrm>
            <a:off x="8567943" y="1741196"/>
            <a:ext cx="1537950" cy="540658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433" b="1" spc="142">
                <a:solidFill>
                  <a:srgbClr val="0B4CA4"/>
                </a:solidFill>
                <a:latin typeface="SimSun"/>
                <a:ea typeface="SimSun"/>
              </a:rPr>
              <a:t>对照充分</a:t>
            </a:r>
          </a:p>
        </p:txBody>
      </p:sp>
      <p:sp>
        <p:nvSpPr>
          <p:cNvPr id="25" name="P12_Text_5_社会经验"/>
          <p:cNvSpPr txBox="1"/>
          <p:nvPr/>
        </p:nvSpPr>
        <p:spPr>
          <a:xfrm>
            <a:off x="1757340" y="3261004"/>
            <a:ext cx="1062231" cy="37741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99" b="0" spc="70">
                <a:solidFill>
                  <a:srgbClr val="134AA1"/>
                </a:solidFill>
                <a:latin typeface="Microsoft YaHei"/>
                <a:ea typeface="Microsoft YaHei"/>
              </a:rPr>
              <a:t>社会经验</a:t>
            </a:r>
          </a:p>
        </p:txBody>
      </p:sp>
      <p:sp>
        <p:nvSpPr>
          <p:cNvPr id="26" name="P12_Text_6_听觉皮层"/>
          <p:cNvSpPr txBox="1"/>
          <p:nvPr/>
        </p:nvSpPr>
        <p:spPr>
          <a:xfrm>
            <a:off x="4367828" y="3261004"/>
            <a:ext cx="1054940" cy="37741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99" b="0" spc="50">
                <a:solidFill>
                  <a:srgbClr val="07409E"/>
                </a:solidFill>
                <a:latin typeface="Microsoft YaHei"/>
                <a:ea typeface="Microsoft YaHei"/>
              </a:rPr>
              <a:t>听觉皮</a:t>
            </a:r>
            <a:r>
              <a:rPr sz="1699" b="0" spc="50">
                <a:solidFill>
                  <a:srgbClr val="3762AA"/>
                </a:solidFill>
                <a:latin typeface="Microsoft YaHei"/>
                <a:ea typeface="Microsoft YaHei"/>
              </a:rPr>
              <a:t>层</a:t>
            </a:r>
          </a:p>
        </p:txBody>
      </p:sp>
      <p:sp>
        <p:nvSpPr>
          <p:cNvPr id="27" name="P12_Text_7_学习行为"/>
          <p:cNvSpPr txBox="1"/>
          <p:nvPr/>
        </p:nvSpPr>
        <p:spPr>
          <a:xfrm>
            <a:off x="7014775" y="3261004"/>
            <a:ext cx="1062231" cy="37741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99" b="0" spc="70">
                <a:solidFill>
                  <a:srgbClr val="3460A9"/>
                </a:solidFill>
                <a:latin typeface="Microsoft YaHei"/>
                <a:ea typeface="Microsoft YaHei"/>
              </a:rPr>
              <a:t>学习</a:t>
            </a:r>
            <a:r>
              <a:rPr sz="1699" b="0" spc="70">
                <a:solidFill>
                  <a:srgbClr val="0A429D"/>
                </a:solidFill>
                <a:latin typeface="Microsoft YaHei"/>
                <a:ea typeface="Microsoft YaHei"/>
              </a:rPr>
              <a:t>行为</a:t>
            </a:r>
          </a:p>
        </p:txBody>
      </p:sp>
      <p:sp>
        <p:nvSpPr>
          <p:cNvPr id="28" name="P12_Text_8_听损边界"/>
          <p:cNvSpPr txBox="1"/>
          <p:nvPr/>
        </p:nvSpPr>
        <p:spPr>
          <a:xfrm>
            <a:off x="9654431" y="3260738"/>
            <a:ext cx="1056719" cy="38130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716" b="0" spc="27">
                <a:solidFill>
                  <a:srgbClr val="1E509F"/>
                </a:solidFill>
                <a:latin typeface="Microsoft YaHei"/>
                <a:ea typeface="Microsoft YaHei"/>
              </a:rPr>
              <a:t>听损边界</a:t>
            </a:r>
          </a:p>
        </p:txBody>
      </p:sp>
      <p:sp>
        <p:nvSpPr>
          <p:cNvPr id="29" name="P12_Text_9_Auditory Cortex"/>
          <p:cNvSpPr txBox="1"/>
          <p:nvPr/>
        </p:nvSpPr>
        <p:spPr>
          <a:xfrm>
            <a:off x="11135998" y="3577163"/>
            <a:ext cx="1006278" cy="230657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38" b="0" spc="-7">
                <a:solidFill>
                  <a:srgbClr val="7C9ED0"/>
                </a:solidFill>
                <a:latin typeface="Arial"/>
                <a:ea typeface="Arial"/>
              </a:rPr>
              <a:t>Auditory Cortex</a:t>
            </a:r>
          </a:p>
        </p:txBody>
      </p:sp>
      <p:sp>
        <p:nvSpPr>
          <p:cNvPr id="30" name="P12_Text_10_VTA"/>
          <p:cNvSpPr txBox="1"/>
          <p:nvPr/>
        </p:nvSpPr>
        <p:spPr>
          <a:xfrm>
            <a:off x="11229474" y="4898745"/>
            <a:ext cx="313550" cy="194853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877" b="0" spc="0">
                <a:solidFill>
                  <a:srgbClr val="88AAD5"/>
                </a:solidFill>
                <a:latin typeface="Arial"/>
                <a:ea typeface="Arial"/>
              </a:rPr>
              <a:t>VTA</a:t>
            </a:r>
          </a:p>
        </p:txBody>
      </p:sp>
      <p:sp>
        <p:nvSpPr>
          <p:cNvPr id="31" name="P12_Text_11_感谢垂听，"/>
          <p:cNvSpPr txBox="1"/>
          <p:nvPr/>
        </p:nvSpPr>
        <p:spPr>
          <a:xfrm>
            <a:off x="3602182" y="5220364"/>
            <a:ext cx="2829404" cy="92501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4164" b="1" spc="-468">
                <a:solidFill>
                  <a:srgbClr val="F6F9FC"/>
                </a:solidFill>
                <a:latin typeface="SimSun"/>
                <a:ea typeface="SimSun"/>
              </a:rPr>
              <a:t>感谢垂听，</a:t>
            </a:r>
          </a:p>
        </p:txBody>
      </p:sp>
      <p:sp>
        <p:nvSpPr>
          <p:cNvPr id="32" name="P12_Text_12_敬请讨论"/>
          <p:cNvSpPr txBox="1"/>
          <p:nvPr/>
        </p:nvSpPr>
        <p:spPr>
          <a:xfrm>
            <a:off x="6475177" y="5225807"/>
            <a:ext cx="2567054" cy="845645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3806" b="1" spc="647">
                <a:solidFill>
                  <a:srgbClr val="F7F9FC"/>
                </a:solidFill>
                <a:latin typeface="SimSun"/>
                <a:ea typeface="SimSun"/>
              </a:rPr>
              <a:t>敬请讨论</a:t>
            </a:r>
          </a:p>
        </p:txBody>
      </p:sp>
      <p:sp>
        <p:nvSpPr>
          <p:cNvPr id="33" name="P12_Text_13_资料：Dan H. Sanes / New "/>
          <p:cNvSpPr txBox="1"/>
          <p:nvPr/>
        </p:nvSpPr>
        <p:spPr>
          <a:xfrm>
            <a:off x="4469914" y="5895832"/>
            <a:ext cx="3383426" cy="214804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967" b="0" spc="13">
                <a:solidFill>
                  <a:srgbClr val="D1E2F2"/>
                </a:solidFill>
                <a:latin typeface="SimSun"/>
                <a:ea typeface="SimSun"/>
              </a:rPr>
              <a:t>资料：Dan H. Sa</a:t>
            </a:r>
            <a:r>
              <a:rPr sz="967" b="0" spc="13">
                <a:solidFill>
                  <a:srgbClr val="EBFBFE"/>
                </a:solidFill>
                <a:latin typeface="SimSun"/>
                <a:ea typeface="SimSun"/>
              </a:rPr>
              <a:t>nes</a:t>
            </a:r>
            <a:r>
              <a:rPr sz="967" b="0" spc="13">
                <a:solidFill>
                  <a:srgbClr val="C8E8FA"/>
                </a:solidFill>
                <a:latin typeface="SimSun"/>
                <a:ea typeface="SimSun"/>
              </a:rPr>
              <a:t> / New Y</a:t>
            </a:r>
            <a:r>
              <a:rPr sz="967" b="0" spc="13">
                <a:solidFill>
                  <a:srgbClr val="ECF7FD"/>
                </a:solidFill>
                <a:latin typeface="SimSun"/>
                <a:ea typeface="SimSun"/>
              </a:rPr>
              <a:t>ork </a:t>
            </a:r>
            <a:r>
              <a:rPr sz="967" b="0" spc="13">
                <a:solidFill>
                  <a:srgbClr val="C6DCF4"/>
                </a:solidFill>
                <a:latin typeface="SimSun"/>
                <a:ea typeface="SimSun"/>
              </a:rPr>
              <a:t>U</a:t>
            </a:r>
            <a:r>
              <a:rPr sz="967" b="0" spc="13">
                <a:solidFill>
                  <a:srgbClr val="FAFBFD"/>
                </a:solidFill>
                <a:latin typeface="SimSun"/>
                <a:ea typeface="SimSun"/>
              </a:rPr>
              <a:t>n</a:t>
            </a:r>
            <a:r>
              <a:rPr sz="967" b="0" spc="13">
                <a:solidFill>
                  <a:srgbClr val="D8E9F9"/>
                </a:solidFill>
                <a:latin typeface="SimSun"/>
                <a:ea typeface="SimSun"/>
              </a:rPr>
              <a:t>iversity / NIH-N</a:t>
            </a:r>
            <a:r>
              <a:rPr sz="967" b="0" spc="13">
                <a:solidFill>
                  <a:srgbClr val="FFFFFF"/>
                </a:solidFill>
                <a:latin typeface="SimSun"/>
                <a:ea typeface="SimSun"/>
              </a:rPr>
              <a:t>ID</a:t>
            </a:r>
            <a:r>
              <a:rPr sz="967" b="0" spc="13">
                <a:solidFill>
                  <a:srgbClr val="CEE3F5"/>
                </a:solidFill>
                <a:latin typeface="SimSun"/>
                <a:ea typeface="SimSun"/>
              </a:rPr>
              <a:t>C</a:t>
            </a:r>
            <a:r>
              <a:rPr sz="967" b="0" spc="13">
                <a:solidFill>
                  <a:srgbClr val="F4F7FB"/>
                </a:solidFill>
                <a:latin typeface="SimSun"/>
                <a:ea typeface="SimSun"/>
              </a:rPr>
              <a:t>D</a:t>
            </a:r>
          </a:p>
        </p:txBody>
      </p:sp>
      <p:sp>
        <p:nvSpPr>
          <p:cNvPr id="34" name="P12_Text_14_Social learning enhanc"/>
          <p:cNvSpPr txBox="1"/>
          <p:nvPr/>
        </p:nvSpPr>
        <p:spPr>
          <a:xfrm>
            <a:off x="4207407" y="6057696"/>
            <a:ext cx="3908440" cy="192513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866" b="0" spc="3">
                <a:solidFill>
                  <a:srgbClr val="E6EFF7"/>
                </a:solidFill>
                <a:latin typeface="Microsoft YaHei"/>
                <a:ea typeface="Microsoft YaHei"/>
              </a:rPr>
              <a:t>Soc</a:t>
            </a:r>
            <a:r>
              <a:rPr sz="866" b="0" spc="3">
                <a:solidFill>
                  <a:srgbClr val="CBD5EC"/>
                </a:solidFill>
                <a:latin typeface="Microsoft YaHei"/>
                <a:ea typeface="Microsoft YaHei"/>
              </a:rPr>
              <a:t>ia</a:t>
            </a:r>
            <a:r>
              <a:rPr sz="866" b="0" spc="3">
                <a:solidFill>
                  <a:srgbClr val="EEF1F8"/>
                </a:solidFill>
                <a:latin typeface="Microsoft YaHei"/>
                <a:ea typeface="Microsoft YaHei"/>
              </a:rPr>
              <a:t>l learn</a:t>
            </a:r>
            <a:r>
              <a:rPr sz="866" b="0" spc="3">
                <a:solidFill>
                  <a:srgbClr val="CAD9EB"/>
                </a:solidFill>
                <a:latin typeface="Microsoft YaHei"/>
                <a:ea typeface="Microsoft YaHei"/>
              </a:rPr>
              <a:t>ing </a:t>
            </a:r>
            <a:r>
              <a:rPr sz="866" b="0" spc="3">
                <a:solidFill>
                  <a:srgbClr val="E4F3F8"/>
                </a:solidFill>
                <a:latin typeface="Microsoft YaHei"/>
                <a:ea typeface="Microsoft YaHei"/>
              </a:rPr>
              <a:t>enhances aud</a:t>
            </a:r>
            <a:r>
              <a:rPr sz="866" b="0" spc="3">
                <a:solidFill>
                  <a:srgbClr val="C6DCF2"/>
                </a:solidFill>
                <a:latin typeface="Microsoft YaHei"/>
                <a:ea typeface="Microsoft YaHei"/>
              </a:rPr>
              <a:t>itor</a:t>
            </a:r>
            <a:r>
              <a:rPr sz="866" b="0" spc="3">
                <a:solidFill>
                  <a:srgbClr val="E8F0F8"/>
                </a:solidFill>
                <a:latin typeface="Microsoft YaHei"/>
                <a:ea typeface="Microsoft YaHei"/>
              </a:rPr>
              <a:t>y</a:t>
            </a:r>
            <a:r>
              <a:rPr sz="866" b="0" spc="3">
                <a:solidFill>
                  <a:srgbClr val="BDDAF1"/>
                </a:solidFill>
                <a:latin typeface="Microsoft YaHei"/>
                <a:ea typeface="Microsoft YaHei"/>
              </a:rPr>
              <a:t> </a:t>
            </a:r>
            <a:r>
              <a:rPr sz="866" b="0" spc="3">
                <a:solidFill>
                  <a:srgbClr val="E1EEF5"/>
                </a:solidFill>
                <a:latin typeface="Microsoft YaHei"/>
                <a:ea typeface="Microsoft YaHei"/>
              </a:rPr>
              <a:t>cortex sensitivity and task acquisition</a:t>
            </a:r>
          </a:p>
        </p:txBody>
      </p:sp>
      <p:sp>
        <p:nvSpPr>
          <p:cNvPr id="35" name="P12_Text_15_公开申请书及 Summary Stateme"/>
          <p:cNvSpPr txBox="1"/>
          <p:nvPr/>
        </p:nvSpPr>
        <p:spPr>
          <a:xfrm>
            <a:off x="4951177" y="6201007"/>
            <a:ext cx="2355273" cy="228229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27" b="0" spc="-63">
                <a:solidFill>
                  <a:srgbClr val="CCDEF0"/>
                </a:solidFill>
                <a:latin typeface="SimSun"/>
                <a:ea typeface="SimSun"/>
              </a:rPr>
              <a:t>公开申请书及 Summar</a:t>
            </a:r>
            <a:r>
              <a:rPr sz="1027" b="0" spc="-63">
                <a:solidFill>
                  <a:srgbClr val="EBF6FC"/>
                </a:solidFill>
                <a:latin typeface="SimSun"/>
                <a:ea typeface="SimSun"/>
              </a:rPr>
              <a:t>y St</a:t>
            </a:r>
            <a:r>
              <a:rPr sz="1027" b="0" spc="-63">
                <a:solidFill>
                  <a:srgbClr val="C5DAF0"/>
                </a:solidFill>
                <a:latin typeface="SimSun"/>
                <a:ea typeface="SimSun"/>
              </a:rPr>
              <a:t>ate</a:t>
            </a:r>
            <a:r>
              <a:rPr sz="1027" b="0" spc="-63">
                <a:solidFill>
                  <a:srgbClr val="ECEFF6"/>
                </a:solidFill>
                <a:latin typeface="SimSun"/>
                <a:ea typeface="SimSun"/>
              </a:rPr>
              <a:t>ment（2021）</a:t>
            </a:r>
          </a:p>
        </p:txBody>
      </p:sp>
      <p:sp>
        <p:nvSpPr>
          <p:cNvPr id="36" name="P12_Text_16_非营利教学解读；生成插图均为示意"/>
          <p:cNvSpPr txBox="1"/>
          <p:nvPr/>
        </p:nvSpPr>
        <p:spPr>
          <a:xfrm>
            <a:off x="5184517" y="6363684"/>
            <a:ext cx="1976096" cy="194082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873" b="0" spc="48">
                <a:solidFill>
                  <a:srgbClr val="D7E5F2"/>
                </a:solidFill>
                <a:latin typeface="SimSun"/>
                <a:ea typeface="SimSun"/>
              </a:rPr>
              <a:t>非营利教学解读；生成插图均为示意</a:t>
            </a:r>
          </a:p>
        </p:txBody>
      </p:sp>
      <p:sp>
        <p:nvSpPr>
          <p:cNvPr id="37" name="P12_Text_17_申请书与评审材料综合整理"/>
          <p:cNvSpPr txBox="1"/>
          <p:nvPr/>
        </p:nvSpPr>
        <p:spPr>
          <a:xfrm>
            <a:off x="5235560" y="6588815"/>
            <a:ext cx="1815675" cy="205709"/>
          </a:xfrm>
          <a:prstGeom prst="rect">
            <a:avLst/>
          </a:prstGeom>
          <a:noFill/>
        </p:spPr>
        <p:txBody>
          <a:bodyPr wrap="none" tIns="0" bIns="0" lIns="0" rIns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926" b="0" spc="211">
                <a:solidFill>
                  <a:srgbClr val="DAE8F6"/>
                </a:solidFill>
                <a:latin typeface="SimSun"/>
                <a:ea typeface="SimSun"/>
              </a:rPr>
              <a:t>申请书与评审材料综合整理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